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ta Dotum Medium" panose="02020603020101020101" pitchFamily="18" charset="-127"/>
      <p:regular r:id="rId19"/>
    </p:embeddedFont>
    <p:embeddedFont>
      <p:font typeface="Arita Dotum Medium Bold" panose="02020603020101020101" pitchFamily="18" charset="-127"/>
      <p:regular r:id="rId20"/>
      <p:bold r:id="rId21"/>
    </p:embeddedFont>
    <p:embeddedFont>
      <p:font typeface="Gothic A1 Bold" pitchFamily="2" charset="-127"/>
      <p:regular r:id="rId22"/>
      <p:bold r:id="rId23"/>
    </p:embeddedFont>
    <p:embeddedFont>
      <p:font typeface="Gothic A1 Bold Bold" pitchFamily="2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eague Spartan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0C2028-6993-DD8B-F098-510203047A94}" v="1573" dt="2023-01-03T04:29:42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07" autoAdjust="0"/>
  </p:normalViewPr>
  <p:slideViewPr>
    <p:cSldViewPr>
      <p:cViewPr varScale="1">
        <p:scale>
          <a:sx n="58" d="100"/>
          <a:sy n="58" d="100"/>
        </p:scale>
        <p:origin x="10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5058666" y="2523660"/>
            <a:ext cx="3753274" cy="34436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3587">
            <a:off x="14568945" y="80742"/>
            <a:ext cx="1569750" cy="14284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78310">
            <a:off x="12014704" y="7015656"/>
            <a:ext cx="5448196" cy="50191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485495" y="2368837"/>
            <a:ext cx="6077390" cy="3177359"/>
            <a:chOff x="0" y="0"/>
            <a:chExt cx="8103186" cy="4236479"/>
          </a:xfrm>
        </p:grpSpPr>
        <p:sp>
          <p:nvSpPr>
            <p:cNvPr id="6" name="TextBox 6"/>
            <p:cNvSpPr txBox="1"/>
            <p:nvPr/>
          </p:nvSpPr>
          <p:spPr>
            <a:xfrm>
              <a:off x="0" y="1290352"/>
              <a:ext cx="8103186" cy="293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57"/>
                </a:lnSpc>
              </a:pPr>
              <a:r>
                <a:rPr lang="en-US" sz="12964">
                  <a:solidFill>
                    <a:srgbClr val="64E688"/>
                  </a:solidFill>
                  <a:latin typeface="Gothic A1 Bold Bold"/>
                </a:rPr>
                <a:t>B-Tree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6174005" cy="768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24638" y="9571556"/>
            <a:ext cx="920743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-5595993" y="748827"/>
            <a:ext cx="19548956" cy="49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FFFFFF"/>
                </a:solidFill>
                <a:latin typeface="Arita Dotum Medium"/>
              </a:rPr>
              <a:t>2022 SmileGate Winter DevCamp 2th - PMP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5680" y="6604962"/>
            <a:ext cx="1641962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ea typeface="Arita Dotum Medium"/>
              </a:rPr>
              <a:t>김상수 - Android / Chat server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5680" y="7376488"/>
            <a:ext cx="1641962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ea typeface="Arita Dotum Medium"/>
              </a:rPr>
              <a:t>정진우 - Data Server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680" y="8148014"/>
            <a:ext cx="1641962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ea typeface="Arita Dotum Medium"/>
              </a:rPr>
              <a:t>신승용 - Board Server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5680" y="8919539"/>
            <a:ext cx="1641962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ea typeface="Arita Dotum Medium"/>
              </a:rPr>
              <a:t>이진영 - Location &amp; Auth Server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10806" y="5353492"/>
            <a:ext cx="3426768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ea typeface="Arita Dotum Medium"/>
              </a:rPr>
              <a:t>클론코딩 - 당근마켓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87051" y="1872723"/>
            <a:ext cx="6453093" cy="636739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450206" y="2768360"/>
            <a:ext cx="4750279" cy="475027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t="-14910" b="-14910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465065">
            <a:off x="15858176" y="6601652"/>
            <a:ext cx="1056828" cy="18339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397849">
            <a:off x="10712159" y="1848920"/>
            <a:ext cx="1709706" cy="15686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7380" y="2633247"/>
            <a:ext cx="4125008" cy="11642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80072" y="2453792"/>
            <a:ext cx="8397750" cy="5379415"/>
            <a:chOff x="0" y="0"/>
            <a:chExt cx="11197000" cy="717255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57200"/>
              <a:ext cx="11197000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Gothic A1 Bold"/>
                </a:rPr>
                <a:t>                  이란?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050828"/>
              <a:ext cx="11197000" cy="934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199">
                  <a:solidFill>
                    <a:srgbClr val="64E688"/>
                  </a:solidFill>
                  <a:ea typeface="Arita Dotum Medium"/>
                </a:rPr>
                <a:t>중고거래 플랫폼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075149"/>
              <a:ext cx="11197000" cy="1792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ea typeface="Arita Dotum Medium"/>
                </a:rPr>
                <a:t>안 쓰는 물품을 가까운 동네 이웃과 나눔하는 중고거래 플랫폼</a:t>
              </a:r>
              <a:r>
                <a:rPr lang="en-US" sz="2400">
                  <a:solidFill>
                    <a:srgbClr val="FFFFFF"/>
                  </a:solidFill>
                  <a:latin typeface="Arita Dotum Medium"/>
                </a:rPr>
                <a:t>​</a:t>
              </a: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ta Dotum Medium"/>
                </a:rPr>
                <a:t>'당신 근처에서 만나는 마켓'의 준말</a:t>
              </a:r>
            </a:p>
            <a:p>
              <a:pPr>
                <a:lnSpc>
                  <a:spcPts val="3600"/>
                </a:lnSpc>
              </a:pPr>
              <a:endParaRPr lang="en-US" sz="2400">
                <a:solidFill>
                  <a:srgbClr val="FFFFFF"/>
                </a:solidFill>
                <a:latin typeface="Arita Dotum Medium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45843" y="5124450"/>
            <a:ext cx="7834585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45870" y="7983350"/>
            <a:ext cx="7834585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445843" y="2619286"/>
            <a:ext cx="7834612" cy="47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8"/>
              </a:lnSpc>
            </a:pPr>
            <a:r>
              <a:rPr lang="en-US" sz="2741">
                <a:solidFill>
                  <a:srgbClr val="FFFFFF"/>
                </a:solidFill>
                <a:ea typeface="Arita Dotum Medium Bold"/>
              </a:rPr>
              <a:t>스크럼 회의 : 코어 타임 전 짧게 ( 최대 15분)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5816" y="3328557"/>
            <a:ext cx="7834612" cy="118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350" lvl="1" indent="-241175">
              <a:lnSpc>
                <a:spcPts val="3127"/>
              </a:lnSpc>
              <a:buFont typeface="Arial"/>
              <a:buChar char="•"/>
            </a:pPr>
            <a:r>
              <a:rPr lang="en-US" sz="2234">
                <a:solidFill>
                  <a:srgbClr val="FFFFFF"/>
                </a:solidFill>
                <a:ea typeface="Arita Dotum Medium"/>
              </a:rPr>
              <a:t>개인 목표와 팀 목표를 되새기는 시간 가지기(?)</a:t>
            </a:r>
            <a:r>
              <a:rPr lang="en-US" sz="2234">
                <a:solidFill>
                  <a:srgbClr val="FFFFFF"/>
                </a:solidFill>
                <a:latin typeface="Arita Dotum Medium"/>
              </a:rPr>
              <a:t>​</a:t>
            </a:r>
          </a:p>
          <a:p>
            <a:pPr marL="482350" lvl="1" indent="-241175">
              <a:lnSpc>
                <a:spcPts val="3127"/>
              </a:lnSpc>
              <a:buFont typeface="Arial"/>
              <a:buChar char="•"/>
            </a:pPr>
            <a:r>
              <a:rPr lang="en-US" sz="2234">
                <a:solidFill>
                  <a:srgbClr val="FFFFFF"/>
                </a:solidFill>
                <a:ea typeface="Arita Dotum Medium"/>
              </a:rPr>
              <a:t>오늘 뭐할지 구체적으로 정하기​</a:t>
            </a:r>
          </a:p>
          <a:p>
            <a:pPr marL="482350" lvl="1" indent="-241175">
              <a:lnSpc>
                <a:spcPts val="3127"/>
              </a:lnSpc>
              <a:buFont typeface="Arial"/>
              <a:buChar char="•"/>
            </a:pPr>
            <a:r>
              <a:rPr lang="en-US" sz="2234">
                <a:solidFill>
                  <a:srgbClr val="FFFFFF"/>
                </a:solidFill>
                <a:ea typeface="Arita Dotum Medium"/>
              </a:rPr>
              <a:t>개발하면서 생긴 이슈를 공유하고 같이 해결 방법 도출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5843" y="5893924"/>
            <a:ext cx="7834612" cy="47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8"/>
              </a:lnSpc>
            </a:pPr>
            <a:r>
              <a:rPr lang="en-US" sz="2741">
                <a:solidFill>
                  <a:srgbClr val="FFFFFF"/>
                </a:solidFill>
                <a:ea typeface="Arita Dotum Medium"/>
              </a:rPr>
              <a:t>정기 회의 : 매주 월요일 10:00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5843" y="6603661"/>
            <a:ext cx="7834612" cy="38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350" lvl="1" indent="-241175">
              <a:lnSpc>
                <a:spcPts val="3127"/>
              </a:lnSpc>
              <a:buFont typeface="Arial"/>
              <a:buChar char="•"/>
            </a:pPr>
            <a:r>
              <a:rPr lang="en-US" sz="2234">
                <a:solidFill>
                  <a:srgbClr val="FFFFFF"/>
                </a:solidFill>
                <a:ea typeface="Arita Dotum Medium"/>
              </a:rPr>
              <a:t>시간은 매주 조정 될 수 있음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5816" y="8537318"/>
            <a:ext cx="7834612" cy="47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8"/>
              </a:lnSpc>
            </a:pPr>
            <a:r>
              <a:rPr lang="en-US" sz="2741">
                <a:solidFill>
                  <a:srgbClr val="FFFFFF"/>
                </a:solidFill>
                <a:ea typeface="Arita Dotum Medium Bold"/>
              </a:rPr>
              <a:t>코어 타임 : 10:00 ~ 12:00 , 13:00 ~ 14:30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5816" y="9247054"/>
            <a:ext cx="7834612" cy="38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350" lvl="1" indent="-241175">
              <a:lnSpc>
                <a:spcPts val="3127"/>
              </a:lnSpc>
              <a:buFont typeface="Arial"/>
              <a:buChar char="•"/>
            </a:pPr>
            <a:r>
              <a:rPr lang="en-US" sz="2234">
                <a:solidFill>
                  <a:srgbClr val="FFFFFF"/>
                </a:solidFill>
                <a:latin typeface="Arita Dotum Medium"/>
              </a:rPr>
              <a:t>12:00 ~ 13 : 00 점심시간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42822" y="9258300"/>
            <a:ext cx="4114847" cy="760173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445816" y="279449"/>
            <a:ext cx="12084767" cy="1784547"/>
            <a:chOff x="0" y="0"/>
            <a:chExt cx="16113022" cy="237939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71450"/>
              <a:ext cx="16113022" cy="1606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20"/>
                </a:lnSpc>
              </a:pPr>
              <a:r>
                <a:rPr lang="en-US" sz="7100">
                  <a:solidFill>
                    <a:srgbClr val="64E688"/>
                  </a:solidFill>
                  <a:latin typeface="Gothic A1 Bold"/>
                </a:rPr>
                <a:t>B-Tree WorkFlow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60272"/>
              <a:ext cx="1611302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Arita Dotum Medium"/>
                </a:rPr>
                <a:t>우리들이 협업하는 방식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490763" y="7704455"/>
            <a:ext cx="3103811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Arita Dotum Medium"/>
              </a:rPr>
              <a:t>협업 툴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ea typeface="Arita Dotum Medium"/>
              </a:rPr>
              <a:t>자료 정리 : Notion</a:t>
            </a:r>
          </a:p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ea typeface="Arita Dotum Medium"/>
              </a:rPr>
              <a:t>커뮤니케이션 툴: Slack</a:t>
            </a:r>
          </a:p>
          <a:p>
            <a:pPr marL="474979" lvl="1" indent="-237490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ea typeface="Arita Dotum Medium"/>
              </a:rPr>
              <a:t>버전 관리 Git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5058666" y="2523660"/>
            <a:ext cx="3753274" cy="34436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3587">
            <a:off x="14568945" y="80742"/>
            <a:ext cx="1569750" cy="14284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78310">
            <a:off x="12014704" y="7015656"/>
            <a:ext cx="5448196" cy="501915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3632" y="2211705"/>
            <a:ext cx="17095668" cy="713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ea typeface="Arita Dotum Medium"/>
              </a:rPr>
              <a:t>의사 결정 방식​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rita Dotum Medium"/>
              </a:rPr>
              <a:t>       - 최대한 모든 의견을 맞추</a:t>
            </a:r>
            <a:r>
              <a:rPr lang="en-US" sz="2700">
                <a:solidFill>
                  <a:srgbClr val="FFFFFF"/>
                </a:solidFill>
                <a:ea typeface="Arita Dotum Medium"/>
              </a:rPr>
              <a:t>기! 안되면 다수결!​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ea typeface="Arita Dotum Medium"/>
              </a:rPr>
              <a:t>서기​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rita Dotum Medium"/>
              </a:rPr>
              <a:t>       - 번갈아 가면서 몰리지 않게. ​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ea typeface="Arita Dotum Medium"/>
              </a:rPr>
              <a:t>이슈 해결 방법​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rita Dotum Medium"/>
              </a:rPr>
              <a:t>       - 스크럼 회의 때 공유. 같이 해결 방법 도출. 구글링 해도 안되는 경우 &gt;&gt; 캠프장님께 문의, 미루지 말기 ​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ea typeface="Arita Dotum Medium"/>
              </a:rPr>
              <a:t>불만을 이야기하는 채널(시간이나 방법 등)​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rita Dotum Medium"/>
              </a:rPr>
              <a:t>       -글은 왜곡이 될 수도 있으니 가볍게 말로 하는게 좋다. 스크럼 회의 시작 때. ​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ea typeface="Arita Dotum Medium"/>
              </a:rPr>
              <a:t>습관​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rita Dotum Medium"/>
              </a:rPr>
              <a:t>       - 깃허브 로그 남기는 방식 : 깃허브에 로그를 자세하게 남겨서 프로젝트 관리​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rita Dotum Medium"/>
              </a:rPr>
              <a:t>         ex) fix: some setters doesn't update (정해진 양식대로 남기지 않으면 커밋불가능)​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rita Dotum Medium"/>
              </a:rPr>
              <a:t>       - 브랜치를 이용해서 풀 리퀘스트 보내기 ​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ea typeface="Arita Dotum Medium"/>
              </a:rPr>
              <a:t>지양해야 할 것​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rita Dotum Medium"/>
              </a:rPr>
              <a:t>       - 차 후 추가 예정!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Arita Dotum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3632" y="10370"/>
            <a:ext cx="9802874" cy="130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7"/>
              </a:lnSpc>
            </a:pPr>
            <a:r>
              <a:rPr lang="en-US" sz="7389">
                <a:solidFill>
                  <a:srgbClr val="64E688"/>
                </a:solidFill>
                <a:latin typeface="Gothic A1 Bold"/>
              </a:rPr>
              <a:t>B-Tree WorkFlow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686387" y="1471596"/>
            <a:ext cx="6369776" cy="64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3"/>
              </a:lnSpc>
            </a:pPr>
            <a:r>
              <a:rPr lang="en-US" sz="4209" spc="252">
                <a:solidFill>
                  <a:srgbClr val="FFFFFF"/>
                </a:solidFill>
                <a:latin typeface="League Spartan"/>
              </a:rPr>
              <a:t>GROUNDRULES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4000"/>
          </a:blip>
          <a:srcRect/>
          <a:stretch>
            <a:fillRect/>
          </a:stretch>
        </p:blipFill>
        <p:spPr>
          <a:xfrm>
            <a:off x="12831688" y="5704669"/>
            <a:ext cx="7212561" cy="77450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8999"/>
          </a:blip>
          <a:srcRect/>
          <a:stretch>
            <a:fillRect/>
          </a:stretch>
        </p:blipFill>
        <p:spPr>
          <a:xfrm>
            <a:off x="-333695" y="-2722329"/>
            <a:ext cx="6664739" cy="6844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84630" y="878138"/>
            <a:ext cx="13518740" cy="172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64E688"/>
                </a:solidFill>
                <a:ea typeface="Arita Dotum Medium Bold"/>
              </a:rPr>
              <a:t>개발 계획 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64E688"/>
                </a:solidFill>
                <a:latin typeface="Arita Dotum Medium Bold"/>
              </a:rPr>
              <a:t>ANDROID / CHAT&amp;NOTIFICATION SERVER </a:t>
            </a:r>
            <a:r>
              <a:rPr lang="en-US" sz="4400">
                <a:solidFill>
                  <a:srgbClr val="FFFFFF"/>
                </a:solidFill>
                <a:latin typeface="Arita Dotum Medium Bold"/>
              </a:rPr>
              <a:t>(김상수)​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0112" y="2681349"/>
            <a:ext cx="11598251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안드로이드 컴포즈 UI 개발 (~1/20)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40112" y="3601797"/>
            <a:ext cx="11607776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알림 서버 개발 (~1/24)​</a:t>
            </a:r>
          </a:p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스프링 MVC​</a:t>
            </a:r>
          </a:p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사용자 설정</a:t>
            </a:r>
            <a:r>
              <a:rPr lang="en-US" sz="2799">
                <a:solidFill>
                  <a:srgbClr val="FFFFFF"/>
                </a:solidFill>
                <a:latin typeface="Arita Dotum Medium"/>
              </a:rPr>
              <a:t> 키워드를 통한 알림 일정 주기로 송신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40112" y="5347822"/>
            <a:ext cx="11607776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채팅</a:t>
            </a:r>
            <a:r>
              <a:rPr lang="en-US" sz="2799">
                <a:solidFill>
                  <a:srgbClr val="FFFFFF"/>
                </a:solidFill>
                <a:latin typeface="Arita Dotum Medium"/>
              </a:rPr>
              <a:t> 서버 개발 (~1/29)​</a:t>
            </a:r>
          </a:p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스프링 webflux​</a:t>
            </a:r>
          </a:p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</a:rPr>
              <a:t>Socket.io 를 사용하여 채팅 서버 개발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0112" y="9510510"/>
            <a:ext cx="1160777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</a:rPr>
              <a:t>UI, 서버 연결 (1월 ~ 2월 중순 사이사이)​</a:t>
            </a:r>
          </a:p>
        </p:txBody>
      </p:sp>
      <p:sp>
        <p:nvSpPr>
          <p:cNvPr id="9" name="AutoShape 9"/>
          <p:cNvSpPr/>
          <p:nvPr/>
        </p:nvSpPr>
        <p:spPr>
          <a:xfrm>
            <a:off x="3340112" y="3549538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340112" y="5167159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340112" y="7057565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340112" y="9300960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3340112" y="7152815"/>
            <a:ext cx="11607776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음성 채팅 서버 개발</a:t>
            </a:r>
            <a:r>
              <a:rPr lang="en-US" sz="2799">
                <a:solidFill>
                  <a:srgbClr val="FFFFFF"/>
                </a:solidFill>
                <a:latin typeface="Arita Dotum Medium"/>
              </a:rPr>
              <a:t> (~2/5)​</a:t>
            </a:r>
          </a:p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스프링 webflux​</a:t>
            </a:r>
          </a:p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</a:rPr>
              <a:t>WebRTC에 필요한 시그널링 서버 개발​</a:t>
            </a:r>
          </a:p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</a:rPr>
              <a:t>WebRTC 를 이용한 p2p 통신 안드로이드에 적용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3627" y="857250"/>
            <a:ext cx="1521974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20"/>
              </a:lnSpc>
            </a:pPr>
            <a:r>
              <a:rPr lang="en-US" sz="7100" dirty="0" err="1">
                <a:solidFill>
                  <a:srgbClr val="64E688"/>
                </a:solidFill>
                <a:ea typeface="Gothic A1 Bold Bold"/>
              </a:rPr>
              <a:t>개발</a:t>
            </a:r>
            <a:r>
              <a:rPr lang="en-US" sz="7100" dirty="0">
                <a:solidFill>
                  <a:srgbClr val="64E688"/>
                </a:solidFill>
                <a:ea typeface="Gothic A1 Bold Bold"/>
              </a:rPr>
              <a:t> </a:t>
            </a:r>
            <a:r>
              <a:rPr lang="en-US" sz="7100" dirty="0" err="1">
                <a:solidFill>
                  <a:srgbClr val="64E688"/>
                </a:solidFill>
                <a:ea typeface="Gothic A1 Bold Bold"/>
              </a:rPr>
              <a:t>계획</a:t>
            </a:r>
            <a:r>
              <a:rPr lang="en-US" sz="7100" dirty="0">
                <a:solidFill>
                  <a:srgbClr val="64E688"/>
                </a:solidFill>
                <a:ea typeface="Gothic A1 Bold Bold"/>
              </a:rPr>
              <a:t> - 정진우 (Data -server 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1164" y="3303741"/>
            <a:ext cx="120847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871164" y="2233171"/>
            <a:ext cx="16388136" cy="5992331"/>
            <a:chOff x="0" y="0"/>
            <a:chExt cx="21850848" cy="7989775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20918798" cy="2324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7328" lvl="1" indent="-363664">
                <a:lnSpc>
                  <a:spcPts val="4716"/>
                </a:lnSpc>
                <a:buFont typeface="Arial"/>
                <a:buChar char="•"/>
              </a:pPr>
              <a:r>
                <a:rPr lang="en-US" sz="3368" dirty="0">
                  <a:solidFill>
                    <a:srgbClr val="FFFFFF"/>
                  </a:solidFill>
                  <a:latin typeface="Arita Dotum Medium Bold"/>
                </a:rPr>
                <a:t>ELK Stack </a:t>
              </a:r>
              <a:r>
                <a:rPr lang="en-US" sz="3368" dirty="0" err="1">
                  <a:solidFill>
                    <a:srgbClr val="FFFFFF"/>
                  </a:solidFill>
                  <a:latin typeface="Arita Dotum Medium Bold"/>
                </a:rPr>
                <a:t>기반</a:t>
              </a:r>
              <a:r>
                <a:rPr lang="en-US" sz="3368" dirty="0">
                  <a:solidFill>
                    <a:srgbClr val="FFFFFF"/>
                  </a:solidFill>
                  <a:latin typeface="Arita Dotum Medium Bold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latin typeface="Arita Dotum Medium Bold"/>
                </a:rPr>
                <a:t>데이터</a:t>
              </a:r>
              <a:r>
                <a:rPr lang="en-US" sz="3368" dirty="0">
                  <a:solidFill>
                    <a:srgbClr val="FFFFFF"/>
                  </a:solidFill>
                  <a:latin typeface="Arita Dotum Medium Bold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latin typeface="Arita Dotum Medium Bold"/>
                </a:rPr>
                <a:t>구조를</a:t>
              </a:r>
              <a:r>
                <a:rPr lang="en-US" sz="3368" dirty="0">
                  <a:solidFill>
                    <a:srgbClr val="FFFFFF"/>
                  </a:solidFill>
                  <a:latin typeface="Arita Dotum Medium Bold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latin typeface="Arita Dotum Medium Bold"/>
                </a:rPr>
                <a:t>설계</a:t>
              </a:r>
              <a:endParaRPr lang="en-US" sz="3368" dirty="0">
                <a:solidFill>
                  <a:srgbClr val="FFFFFF"/>
                </a:solidFill>
                <a:latin typeface="Arita Dotum Medium Bold"/>
              </a:endParaRPr>
            </a:p>
            <a:p>
              <a:pPr marL="1454656" lvl="2" indent="-484885">
                <a:lnSpc>
                  <a:spcPts val="4716"/>
                </a:lnSpc>
                <a:buFont typeface="Arial"/>
                <a:buChar char="⚬"/>
              </a:pPr>
              <a:r>
                <a:rPr lang="en-US" sz="3368" dirty="0">
                  <a:solidFill>
                    <a:srgbClr val="FFFFFF"/>
                  </a:solidFill>
                  <a:latin typeface="Arita Dotum Medium"/>
                </a:rPr>
                <a:t>Elastic Search, </a:t>
              </a:r>
              <a:r>
                <a:rPr lang="en-US" sz="3368" dirty="0" err="1">
                  <a:solidFill>
                    <a:srgbClr val="FFFFFF"/>
                  </a:solidFill>
                  <a:latin typeface="Arita Dotum Medium"/>
                </a:rPr>
                <a:t>LogStash</a:t>
              </a:r>
              <a:r>
                <a:rPr lang="en-US" sz="3368" dirty="0">
                  <a:solidFill>
                    <a:srgbClr val="FFFFFF"/>
                  </a:solidFill>
                  <a:latin typeface="Arita Dotum Medium"/>
                </a:rPr>
                <a:t>, </a:t>
              </a:r>
              <a:r>
                <a:rPr lang="en-US" sz="3368" dirty="0" err="1">
                  <a:solidFill>
                    <a:srgbClr val="FFFFFF"/>
                  </a:solidFill>
                  <a:latin typeface="Arita Dotum Medium"/>
                </a:rPr>
                <a:t>kibana</a:t>
              </a:r>
              <a:r>
                <a:rPr lang="en-US" sz="3368" dirty="0">
                  <a:solidFill>
                    <a:srgbClr val="FFFFFF"/>
                  </a:solidFill>
                  <a:latin typeface="Arita Dotum Medium"/>
                </a:rPr>
                <a:t> + Redis </a:t>
              </a:r>
              <a:r>
                <a:rPr lang="en-US" sz="3368" dirty="0" err="1">
                  <a:solidFill>
                    <a:srgbClr val="FFFFFF"/>
                  </a:solidFill>
                  <a:latin typeface="Arita Dotum Medium"/>
                </a:rPr>
                <a:t>개발환경</a:t>
              </a:r>
              <a:r>
                <a:rPr lang="en-US" sz="3368" dirty="0">
                  <a:solidFill>
                    <a:srgbClr val="FFFFFF"/>
                  </a:solidFill>
                  <a:latin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latin typeface="Arita Dotum Medium"/>
                </a:rPr>
                <a:t>구축</a:t>
              </a:r>
              <a:r>
                <a:rPr lang="en-US" sz="3368" dirty="0">
                  <a:solidFill>
                    <a:srgbClr val="FFFFFF"/>
                  </a:solidFill>
                  <a:latin typeface="Arita Dotum Medium"/>
                </a:rPr>
                <a:t> (~1/23)</a:t>
              </a:r>
            </a:p>
            <a:p>
              <a:pPr marL="1454656" lvl="2" indent="-484885">
                <a:lnSpc>
                  <a:spcPts val="4716"/>
                </a:lnSpc>
                <a:buFont typeface="Arial"/>
                <a:buChar char="⚬"/>
              </a:pP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더미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데이터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등록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후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검색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환경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구축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(~2월 초)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93204"/>
              <a:ext cx="20918798" cy="2324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7328" lvl="1" indent="-363664">
                <a:lnSpc>
                  <a:spcPts val="4716"/>
                </a:lnSpc>
                <a:buFont typeface="Arial"/>
                <a:buChar char="•"/>
              </a:pP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당근마켓처럼</a:t>
              </a:r>
              <a:r>
                <a:rPr lang="en-US" sz="3368" dirty="0">
                  <a:solidFill>
                    <a:srgbClr val="FFFFFF"/>
                  </a:solidFill>
                  <a:ea typeface="Arita Dotum Medium Bold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실시간</a:t>
              </a:r>
              <a:r>
                <a:rPr lang="en-US" sz="3368" dirty="0">
                  <a:solidFill>
                    <a:srgbClr val="FFFFFF"/>
                  </a:solidFill>
                  <a:ea typeface="Arita Dotum Medium Bold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대규모</a:t>
              </a:r>
              <a:r>
                <a:rPr lang="en-US" sz="3368" dirty="0">
                  <a:solidFill>
                    <a:srgbClr val="FFFFFF"/>
                  </a:solidFill>
                  <a:ea typeface="Arita Dotum Medium Bold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데이터</a:t>
              </a:r>
              <a:r>
                <a:rPr lang="en-US" sz="3368" dirty="0">
                  <a:solidFill>
                    <a:srgbClr val="FFFFFF"/>
                  </a:solidFill>
                  <a:ea typeface="Arita Dotum Medium Bold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처리</a:t>
              </a:r>
              <a:r>
                <a:rPr lang="en-US" sz="3368" dirty="0">
                  <a:solidFill>
                    <a:srgbClr val="FFFFFF"/>
                  </a:solidFill>
                  <a:ea typeface="Arita Dotum Medium Bold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구현</a:t>
              </a:r>
              <a:endParaRPr lang="en-US" sz="3368" dirty="0">
                <a:solidFill>
                  <a:srgbClr val="FFFFFF"/>
                </a:solidFill>
                <a:ea typeface="Arita Dotum Medium Bold"/>
              </a:endParaRPr>
            </a:p>
            <a:p>
              <a:pPr marL="1454656" lvl="2" indent="-484885">
                <a:lnSpc>
                  <a:spcPts val="4716"/>
                </a:lnSpc>
                <a:buFont typeface="Arial"/>
                <a:buChar char="⚬"/>
              </a:pP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데이터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베이스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설계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(~1/23)</a:t>
              </a:r>
            </a:p>
            <a:p>
              <a:pPr marL="1454656" lvl="2" indent="-484885">
                <a:lnSpc>
                  <a:spcPts val="4716"/>
                </a:lnSpc>
                <a:buFont typeface="Arial"/>
                <a:buChar char="⚬"/>
              </a:pP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데이터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베이스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구현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(~1/30)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665466"/>
              <a:ext cx="21850848" cy="2324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7328" lvl="1" indent="-363664">
                <a:lnSpc>
                  <a:spcPts val="4716"/>
                </a:lnSpc>
                <a:buFont typeface="Arial"/>
                <a:buChar char="•"/>
              </a:pP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실무에서</a:t>
              </a:r>
              <a:r>
                <a:rPr lang="en-US" sz="3368" dirty="0">
                  <a:solidFill>
                    <a:srgbClr val="FFFFFF"/>
                  </a:solidFill>
                  <a:ea typeface="Arita Dotum Medium Bold"/>
                </a:rPr>
                <a:t> (</a:t>
              </a: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추천</a:t>
              </a:r>
              <a:r>
                <a:rPr lang="en-US" sz="3368" dirty="0">
                  <a:solidFill>
                    <a:srgbClr val="FFFFFF"/>
                  </a:solidFill>
                  <a:ea typeface="Arita Dotum Medium Bold"/>
                </a:rPr>
                <a:t>, </a:t>
              </a: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분류</a:t>
              </a:r>
              <a:r>
                <a:rPr lang="en-US" sz="3368" dirty="0">
                  <a:solidFill>
                    <a:srgbClr val="FFFFFF"/>
                  </a:solidFill>
                  <a:ea typeface="Arita Dotum Medium Bold"/>
                </a:rPr>
                <a:t>) </a:t>
              </a: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같은</a:t>
              </a:r>
              <a:r>
                <a:rPr lang="en-US" sz="3368" dirty="0">
                  <a:solidFill>
                    <a:srgbClr val="FFFFFF"/>
                  </a:solidFill>
                  <a:ea typeface="Arita Dotum Medium Bold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인공지능</a:t>
              </a:r>
              <a:r>
                <a:rPr lang="en-US" sz="3368" dirty="0">
                  <a:solidFill>
                    <a:srgbClr val="FFFFFF"/>
                  </a:solidFill>
                  <a:ea typeface="Arita Dotum Medium Bold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기법을</a:t>
              </a:r>
              <a:r>
                <a:rPr lang="en-US" sz="3368" dirty="0">
                  <a:solidFill>
                    <a:srgbClr val="FFFFFF"/>
                  </a:solidFill>
                  <a:ea typeface="Arita Dotum Medium Bold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 Bold"/>
                </a:rPr>
                <a:t>적용</a:t>
              </a:r>
              <a:endParaRPr lang="en-US" sz="3368" dirty="0">
                <a:solidFill>
                  <a:srgbClr val="FFFFFF"/>
                </a:solidFill>
                <a:ea typeface="Arita Dotum Medium Bold"/>
              </a:endParaRPr>
            </a:p>
            <a:p>
              <a:pPr marL="1454656" lvl="2" indent="-484885">
                <a:lnSpc>
                  <a:spcPts val="4716"/>
                </a:lnSpc>
                <a:buFont typeface="Arial"/>
                <a:buChar char="⚬"/>
              </a:pP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데이터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제작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및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크롤링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(1월~2월)</a:t>
              </a:r>
            </a:p>
            <a:p>
              <a:pPr marL="1454656" lvl="2" indent="-484885">
                <a:lnSpc>
                  <a:spcPts val="4716"/>
                </a:lnSpc>
                <a:buFont typeface="Arial"/>
                <a:buChar char="⚬"/>
              </a:pP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추천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알고리즘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구현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및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3368" dirty="0" err="1">
                  <a:solidFill>
                    <a:srgbClr val="FFFFFF"/>
                  </a:solidFill>
                  <a:ea typeface="Arita Dotum Medium"/>
                </a:rPr>
                <a:t>적용</a:t>
              </a:r>
              <a:r>
                <a:rPr lang="en-US" sz="3368" dirty="0">
                  <a:solidFill>
                    <a:srgbClr val="FFFFFF"/>
                  </a:solidFill>
                  <a:ea typeface="Arita Dotum Medium"/>
                </a:rPr>
                <a:t> (~2월)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7320" y="3886834"/>
            <a:ext cx="3388048" cy="4359851"/>
            <a:chOff x="0" y="0"/>
            <a:chExt cx="3133810" cy="403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67528" y="3886834"/>
            <a:ext cx="3388048" cy="4359851"/>
            <a:chOff x="0" y="0"/>
            <a:chExt cx="3133810" cy="40326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202632" y="3886834"/>
            <a:ext cx="3388048" cy="4359851"/>
            <a:chOff x="0" y="0"/>
            <a:chExt cx="3133810" cy="40326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532424" y="3886834"/>
            <a:ext cx="3388048" cy="4359851"/>
            <a:chOff x="0" y="0"/>
            <a:chExt cx="3133810" cy="40326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440262" y="467359"/>
            <a:ext cx="10863257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4E688"/>
                </a:solidFill>
                <a:ea typeface="Gothic A1 Bold"/>
              </a:rPr>
              <a:t>개발 계획</a:t>
            </a:r>
            <a:r>
              <a:rPr lang="en-US" sz="8000">
                <a:solidFill>
                  <a:srgbClr val="FFFFFF"/>
                </a:solidFill>
                <a:latin typeface="Gothic A1 Bold"/>
              </a:rPr>
              <a:t> - 신승용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7320" y="5114925"/>
            <a:ext cx="3388048" cy="137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3" lvl="1" indent="-226697" algn="l">
              <a:lnSpc>
                <a:spcPts val="273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dirty="0" err="1">
                <a:solidFill>
                  <a:srgbClr val="070707"/>
                </a:solidFill>
                <a:ea typeface="Arita Dotum Medium"/>
              </a:rPr>
              <a:t>다른</a:t>
            </a:r>
            <a:r>
              <a:rPr lang="en-US" sz="2100" dirty="0">
                <a:solidFill>
                  <a:srgbClr val="070707"/>
                </a:solidFill>
                <a:ea typeface="Arita Dotum Medium"/>
              </a:rPr>
              <a:t> </a:t>
            </a:r>
            <a:r>
              <a:rPr lang="en-US" sz="2100" dirty="0" err="1">
                <a:solidFill>
                  <a:srgbClr val="070707"/>
                </a:solidFill>
                <a:ea typeface="Arita Dotum Medium"/>
              </a:rPr>
              <a:t>개발자들의</a:t>
            </a:r>
            <a:r>
              <a:rPr lang="en-US" sz="2100" dirty="0">
                <a:solidFill>
                  <a:srgbClr val="070707"/>
                </a:solidFill>
                <a:ea typeface="Arita Dotum Medium"/>
              </a:rPr>
              <a:t> </a:t>
            </a:r>
            <a:r>
              <a:rPr lang="en-US" sz="2100" dirty="0" err="1">
                <a:solidFill>
                  <a:srgbClr val="070707"/>
                </a:solidFill>
                <a:ea typeface="Arita Dotum Medium"/>
              </a:rPr>
              <a:t>당근마켓</a:t>
            </a:r>
            <a:r>
              <a:rPr lang="en-US" sz="2100" dirty="0">
                <a:solidFill>
                  <a:srgbClr val="070707"/>
                </a:solidFill>
                <a:ea typeface="Arita Dotum Medium"/>
              </a:rPr>
              <a:t> </a:t>
            </a:r>
            <a:r>
              <a:rPr lang="en-US" sz="2100" dirty="0" err="1">
                <a:solidFill>
                  <a:srgbClr val="070707"/>
                </a:solidFill>
                <a:ea typeface="Arita Dotum Medium"/>
              </a:rPr>
              <a:t>코드</a:t>
            </a:r>
            <a:r>
              <a:rPr lang="en-US" sz="2100" dirty="0">
                <a:solidFill>
                  <a:srgbClr val="070707"/>
                </a:solidFill>
                <a:ea typeface="Arita Dotum Medium"/>
              </a:rPr>
              <a:t> </a:t>
            </a:r>
            <a:r>
              <a:rPr lang="en-US" sz="2100" dirty="0" err="1">
                <a:solidFill>
                  <a:srgbClr val="070707"/>
                </a:solidFill>
                <a:ea typeface="Arita Dotum Medium"/>
              </a:rPr>
              <a:t>클론코딩</a:t>
            </a:r>
            <a:r>
              <a:rPr lang="en-US" sz="2100" dirty="0">
                <a:solidFill>
                  <a:srgbClr val="070707"/>
                </a:solidFill>
                <a:ea typeface="Arita Dotum Medium"/>
              </a:rPr>
              <a:t> </a:t>
            </a:r>
            <a:r>
              <a:rPr lang="en-US" sz="2100" dirty="0" err="1">
                <a:solidFill>
                  <a:srgbClr val="070707"/>
                </a:solidFill>
                <a:ea typeface="Arita Dotum Medium"/>
              </a:rPr>
              <a:t>해보면서</a:t>
            </a:r>
            <a:r>
              <a:rPr lang="en-US" sz="2100" dirty="0">
                <a:solidFill>
                  <a:srgbClr val="070707"/>
                </a:solidFill>
                <a:ea typeface="Arita Dotum Medium"/>
              </a:rPr>
              <a:t> 앱 </a:t>
            </a:r>
            <a:r>
              <a:rPr lang="en-US" sz="2100" dirty="0" err="1">
                <a:solidFill>
                  <a:srgbClr val="070707"/>
                </a:solidFill>
                <a:ea typeface="Arita Dotum Medium"/>
              </a:rPr>
              <a:t>개발</a:t>
            </a:r>
            <a:r>
              <a:rPr lang="en-US" sz="2100" dirty="0">
                <a:solidFill>
                  <a:srgbClr val="070707"/>
                </a:solidFill>
                <a:ea typeface="Arita Dotum Medium"/>
              </a:rPr>
              <a:t> </a:t>
            </a:r>
            <a:r>
              <a:rPr lang="en-US" sz="2100" dirty="0" err="1">
                <a:solidFill>
                  <a:srgbClr val="070707"/>
                </a:solidFill>
                <a:ea typeface="Arita Dotum Medium"/>
              </a:rPr>
              <a:t>이해하기</a:t>
            </a:r>
            <a:r>
              <a:rPr lang="en-US" sz="2100" dirty="0">
                <a:solidFill>
                  <a:srgbClr val="070707"/>
                </a:solidFill>
                <a:ea typeface="Arita Dotum Medium"/>
              </a:rPr>
              <a:t> </a:t>
            </a:r>
          </a:p>
          <a:p>
            <a:pPr marL="0" lvl="0" indent="0" algn="l">
              <a:lnSpc>
                <a:spcPts val="2730"/>
              </a:lnSpc>
              <a:spcBef>
                <a:spcPct val="0"/>
              </a:spcBef>
            </a:pPr>
            <a:endParaRPr lang="en-US" sz="2100" dirty="0">
              <a:solidFill>
                <a:srgbClr val="070707"/>
              </a:solidFill>
              <a:ea typeface="Arita Dotum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21039" y="4110602"/>
            <a:ext cx="1491198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070707"/>
                </a:solidFill>
                <a:latin typeface="Arita Dotum Medium Bold"/>
              </a:rPr>
              <a:t>~</a:t>
            </a:r>
            <a:r>
              <a:rPr lang="en-US" sz="3600" u="none">
                <a:solidFill>
                  <a:srgbClr val="070707"/>
                </a:solidFill>
                <a:latin typeface="Arita Dotum Medium Bold"/>
              </a:rPr>
              <a:t>01/16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7528" y="5103488"/>
            <a:ext cx="3388048" cy="137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070707"/>
                </a:solidFill>
                <a:ea typeface="Arita Dotum Medium"/>
              </a:rPr>
              <a:t>매너온도 및 감사인사 기능 / 감사인사(평가)를 통해 매너온도에 평가가 반영되는 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91247" y="4110602"/>
            <a:ext cx="1370305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070707"/>
                </a:solidFill>
                <a:latin typeface="Arita Dotum Medium Bold"/>
              </a:rPr>
              <a:t> ~2/3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03251" y="5103488"/>
            <a:ext cx="338742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070707"/>
                </a:solidFill>
                <a:ea typeface="Arita Dotum Medium"/>
              </a:rPr>
              <a:t>다른 팀원들과 기능 병합 및 개선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4182" y="4110602"/>
            <a:ext cx="2233387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070707"/>
                </a:solidFill>
                <a:latin typeface="Arita Dotum Medium Bold"/>
              </a:rPr>
              <a:t>~최종발표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32424" y="5114925"/>
            <a:ext cx="3387429" cy="137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8" lvl="1" indent="-226699" algn="l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070707"/>
                </a:solidFill>
                <a:ea typeface="Arita Dotum Medium"/>
              </a:rPr>
              <a:t>게시 기능 구현 / 게시기능, 거래상태 표시기능, 끌올기능, 업체추천 기능, 게시글 공유기능, 신고기능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56143" y="4110602"/>
            <a:ext cx="1888182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070707"/>
                </a:solidFill>
                <a:latin typeface="Arita Dotum Medium Bold"/>
              </a:rPr>
              <a:t>~1/27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697320" y="8534860"/>
            <a:ext cx="1489336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51984" y="5617885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852037" y="8854403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852011" y="1162774"/>
            <a:ext cx="7714897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rita Dotum Medium Bold"/>
              </a:rPr>
              <a:t>User Api (~1월 말)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52011" y="1720890"/>
            <a:ext cx="7714897" cy="389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endParaRPr dirty="0"/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Arita Dotum Medium"/>
              </a:rPr>
              <a:t>JWT </a:t>
            </a:r>
            <a:r>
              <a:rPr lang="en-US" sz="2199" dirty="0" err="1">
                <a:solidFill>
                  <a:srgbClr val="FFFFFF"/>
                </a:solidFill>
                <a:latin typeface="Arita Dotum Medium"/>
              </a:rPr>
              <a:t>기반</a:t>
            </a:r>
            <a:r>
              <a:rPr lang="en-US" sz="2199" dirty="0">
                <a:solidFill>
                  <a:srgbClr val="FFFFFF"/>
                </a:solidFill>
                <a:latin typeface="Arita Dotum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ita Dotum Medium"/>
              </a:rPr>
              <a:t>로그인</a:t>
            </a:r>
            <a:r>
              <a:rPr lang="en-US" sz="2199" dirty="0">
                <a:solidFill>
                  <a:srgbClr val="FFFFFF"/>
                </a:solidFill>
                <a:latin typeface="Arita Dotum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ita Dotum Medium"/>
              </a:rPr>
              <a:t>기능</a:t>
            </a:r>
            <a:r>
              <a:rPr lang="en-US" sz="2199" dirty="0">
                <a:solidFill>
                  <a:srgbClr val="FFFFFF"/>
                </a:solidFill>
                <a:latin typeface="Arita Dotum Medium"/>
              </a:rPr>
              <a:t>​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Arita Dotum Medium"/>
              </a:rPr>
              <a:t>Redis </a:t>
            </a:r>
            <a:r>
              <a:rPr lang="en-US" sz="2199" dirty="0" err="1">
                <a:solidFill>
                  <a:srgbClr val="FFFFFF"/>
                </a:solidFill>
                <a:latin typeface="Arita Dotum Medium"/>
              </a:rPr>
              <a:t>이용</a:t>
            </a:r>
            <a:r>
              <a:rPr lang="en-US" sz="2199" dirty="0">
                <a:solidFill>
                  <a:srgbClr val="FFFFFF"/>
                </a:solidFill>
                <a:latin typeface="Arita Dotum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ita Dotum Medium"/>
              </a:rPr>
              <a:t>토큰</a:t>
            </a:r>
            <a:r>
              <a:rPr lang="en-US" sz="2199" dirty="0">
                <a:solidFill>
                  <a:srgbClr val="FFFFFF"/>
                </a:solidFill>
                <a:latin typeface="Arita Dotum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ita Dotum Medium"/>
              </a:rPr>
              <a:t>작업</a:t>
            </a:r>
            <a:r>
              <a:rPr lang="en-US" sz="2199" dirty="0">
                <a:solidFill>
                  <a:srgbClr val="FFFFFF"/>
                </a:solidFill>
                <a:latin typeface="Arita Dotum Medium"/>
              </a:rPr>
              <a:t> 및 Refresh </a:t>
            </a:r>
            <a:r>
              <a:rPr lang="en-US" sz="2199" dirty="0" err="1">
                <a:solidFill>
                  <a:srgbClr val="FFFFFF"/>
                </a:solidFill>
                <a:latin typeface="Arita Dotum Medium"/>
              </a:rPr>
              <a:t>토큰</a:t>
            </a:r>
            <a:r>
              <a:rPr lang="en-US" sz="2199" dirty="0">
                <a:solidFill>
                  <a:srgbClr val="FFFFFF"/>
                </a:solidFill>
                <a:latin typeface="Arita Dotum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ita Dotum Medium"/>
              </a:rPr>
              <a:t>기능</a:t>
            </a:r>
            <a:r>
              <a:rPr lang="en-US" sz="2199" dirty="0">
                <a:solidFill>
                  <a:srgbClr val="FFFFFF"/>
                </a:solidFill>
                <a:latin typeface="Arita Dotum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ita Dotum Medium"/>
              </a:rPr>
              <a:t>적용</a:t>
            </a:r>
            <a:r>
              <a:rPr lang="en-US" sz="2199" dirty="0">
                <a:solidFill>
                  <a:srgbClr val="FFFFFF"/>
                </a:solidFill>
                <a:latin typeface="Arita Dotum Medium"/>
              </a:rPr>
              <a:t> ​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회원가입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 ​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로그아웃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​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회원탈퇴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 ​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마이페이지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기능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​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유저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정보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반환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 (</a:t>
            </a: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프로필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 등) ​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나의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거래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 (</a:t>
            </a: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판매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/</a:t>
            </a: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구매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/</a:t>
            </a: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관심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rita Dotum Medium"/>
              </a:rPr>
              <a:t>목록</a:t>
            </a:r>
            <a:r>
              <a:rPr lang="en-US" sz="2199" dirty="0">
                <a:solidFill>
                  <a:srgbClr val="FFFFFF"/>
                </a:solidFill>
                <a:ea typeface="Arita Dotum Medium"/>
              </a:rPr>
              <a:t>)</a:t>
            </a:r>
          </a:p>
          <a:p>
            <a:pPr>
              <a:lnSpc>
                <a:spcPts val="3079"/>
              </a:lnSpc>
            </a:pPr>
            <a:endParaRPr lang="en-US" sz="2199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51957" y="6040413"/>
            <a:ext cx="7714897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rita Dotum Medium Bold"/>
              </a:rPr>
              <a:t>Gps Api (~2월 중순)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51957" y="6933858"/>
            <a:ext cx="7714897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ta Dotum Medium"/>
              </a:rPr>
              <a:t>GPS 기능을 이용해 사용 가능 영역 설정 ( 동네 범위 지정 )​</a:t>
            </a:r>
          </a:p>
          <a:p>
            <a:pPr marL="949959" lvl="2" indent="-316653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ea typeface="Arita Dotum Medium"/>
              </a:rPr>
              <a:t>게시글 노출 범위 변경​</a:t>
            </a:r>
          </a:p>
          <a:p>
            <a:pPr marL="949959" lvl="2" indent="-316653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ea typeface="Arita Dotum Medium"/>
              </a:rPr>
              <a:t>지역 변경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56056" y="1448212"/>
            <a:ext cx="6342501" cy="11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3"/>
              </a:lnSpc>
            </a:pPr>
            <a:r>
              <a:rPr lang="en-US" sz="6536">
                <a:solidFill>
                  <a:srgbClr val="FFFFFF"/>
                </a:solidFill>
                <a:ea typeface="Gothic A1 Bold Bold"/>
              </a:rPr>
              <a:t>개발 계획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11798" y="2834254"/>
            <a:ext cx="634250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3099">
                <a:solidFill>
                  <a:srgbClr val="64E688"/>
                </a:solidFill>
                <a:latin typeface="Arita Dotum Medium"/>
              </a:rPr>
              <a:t>Server (이진영)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</a:blip>
          <a:srcRect/>
          <a:stretch>
            <a:fillRect/>
          </a:stretch>
        </p:blipFill>
        <p:spPr>
          <a:xfrm>
            <a:off x="5237310" y="1251460"/>
            <a:ext cx="7813380" cy="778408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52177" y="3757225"/>
            <a:ext cx="12983647" cy="2772551"/>
            <a:chOff x="0" y="0"/>
            <a:chExt cx="17311529" cy="3696734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0"/>
              <a:ext cx="17311529" cy="181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ea typeface="Gothic A1 Bold"/>
                </a:rPr>
                <a:t>감사합니다!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20459"/>
              <a:ext cx="1731152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64E688"/>
                  </a:solidFill>
                  <a:ea typeface="Arita Dotum Medium Bold"/>
                </a:rPr>
                <a:t>이상으로 B-TREE 였습니다.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343667"/>
              <a:ext cx="17311529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63440" y="560457"/>
            <a:ext cx="2308255" cy="210051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2225" y="8681592"/>
            <a:ext cx="2421194" cy="2230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887" y="2419934"/>
            <a:ext cx="5633426" cy="2599476"/>
            <a:chOff x="0" y="0"/>
            <a:chExt cx="7511235" cy="346596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80975"/>
              <a:ext cx="7511235" cy="1704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ea typeface="Gothic A1 Bold"/>
                </a:rPr>
                <a:t>목차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99119"/>
              <a:ext cx="7511235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64E688"/>
                  </a:solidFill>
                  <a:ea typeface="Arita Dotum Medium"/>
                </a:rPr>
                <a:t>해당 프레젠테이션에서 논의된 </a:t>
              </a:r>
            </a:p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64E688"/>
                  </a:solidFill>
                  <a:ea typeface="Arita Dotum Medium"/>
                </a:rPr>
                <a:t>주요 주제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929236" y="2829774"/>
            <a:ext cx="79654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ea typeface="Arita Dotum Medium"/>
              </a:rPr>
              <a:t>팀 빌딩</a:t>
            </a:r>
          </a:p>
        </p:txBody>
      </p:sp>
      <p:sp>
        <p:nvSpPr>
          <p:cNvPr id="6" name="AutoShape 6"/>
          <p:cNvSpPr/>
          <p:nvPr/>
        </p:nvSpPr>
        <p:spPr>
          <a:xfrm>
            <a:off x="8299136" y="306599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929236" y="6984786"/>
            <a:ext cx="79654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ea typeface="Arita Dotum Medium"/>
              </a:rPr>
              <a:t>개발 계획 </a:t>
            </a:r>
          </a:p>
        </p:txBody>
      </p:sp>
      <p:sp>
        <p:nvSpPr>
          <p:cNvPr id="8" name="AutoShape 8"/>
          <p:cNvSpPr/>
          <p:nvPr/>
        </p:nvSpPr>
        <p:spPr>
          <a:xfrm>
            <a:off x="8299136" y="7205766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8929236" y="3868527"/>
            <a:ext cx="7965432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ea typeface="Arita Dotum Medium"/>
              </a:rPr>
              <a:t>팀 및 개인 목표 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8299136" y="4100937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8929236" y="4907280"/>
            <a:ext cx="7965432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ea typeface="Arita Dotum Medium"/>
              </a:rPr>
              <a:t>당근마켓</a:t>
            </a:r>
            <a:r>
              <a:rPr lang="en-US" sz="2400">
                <a:solidFill>
                  <a:srgbClr val="FFFFFF"/>
                </a:solidFill>
                <a:latin typeface="Arita Dotum Medium"/>
              </a:rPr>
              <a:t> 클론​에 대하여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Arita Dotum Medium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8299136" y="5135880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8929236" y="5946033"/>
            <a:ext cx="79654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ta Dotum Medium"/>
              </a:rPr>
              <a:t>B-TREE의 workflow 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299136" y="6170823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6908" y="1440728"/>
            <a:ext cx="7714924" cy="7405545"/>
            <a:chOff x="0" y="0"/>
            <a:chExt cx="10286565" cy="9874060"/>
          </a:xfrm>
        </p:grpSpPr>
        <p:sp>
          <p:nvSpPr>
            <p:cNvPr id="3" name="AutoShape 3"/>
            <p:cNvSpPr/>
            <p:nvPr/>
          </p:nvSpPr>
          <p:spPr>
            <a:xfrm>
              <a:off x="36" y="3188996"/>
              <a:ext cx="102864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71" y="7180364"/>
              <a:ext cx="102864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36" y="-57150"/>
              <a:ext cx="1028652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Medium Bold"/>
                </a:rPr>
                <a:t>일정의 예측 가능성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6" y="871725"/>
              <a:ext cx="10286529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각자의 일정을 공유할 수 있는 캘린더를 노션에서 관리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코어 타임 수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" y="3934218"/>
              <a:ext cx="1028652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Medium Bold"/>
                </a:rPr>
                <a:t>팀의 실력</a:t>
              </a:r>
              <a:r>
                <a:rPr lang="en-US" sz="2700">
                  <a:solidFill>
                    <a:srgbClr val="FFFFFF"/>
                  </a:solidFill>
                  <a:latin typeface="Arita Dotum Medium Bold"/>
                </a:rPr>
                <a:t> 향상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6" y="4863093"/>
              <a:ext cx="10286529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팀의 성장이 개인의 성장이란 철학 공유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서로의 성장을 위해 지식 공유 및 같이 고민 할 것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925587"/>
              <a:ext cx="1028652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Medium Bold"/>
                </a:rPr>
                <a:t>스크럼 회의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854462"/>
              <a:ext cx="10286529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진행 사항 및 이슈를 코어 타임 시작 할 때 가지는 회의를 통해서 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공유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6169" y="1440728"/>
            <a:ext cx="6031017" cy="3165261"/>
            <a:chOff x="0" y="0"/>
            <a:chExt cx="8041357" cy="422034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52400"/>
              <a:ext cx="8041357" cy="2783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3"/>
                </a:lnSpc>
              </a:pPr>
              <a:endParaRPr/>
            </a:p>
            <a:p>
              <a:pPr>
                <a:lnSpc>
                  <a:spcPts val="7843"/>
                </a:lnSpc>
              </a:pPr>
              <a:r>
                <a:rPr lang="en-US" sz="6536">
                  <a:solidFill>
                    <a:srgbClr val="FFFFFF"/>
                  </a:solidFill>
                  <a:ea typeface="Gothic A1 Bold Bold"/>
                </a:rPr>
                <a:t>팀 빌딩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963683"/>
              <a:ext cx="8041357" cy="1254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9"/>
                </a:lnSpc>
              </a:pPr>
              <a:r>
                <a:rPr lang="en-US" sz="3099">
                  <a:solidFill>
                    <a:srgbClr val="64E688"/>
                  </a:solidFill>
                  <a:ea typeface="Arita Dotum Medium"/>
                </a:rPr>
                <a:t>철학의 공유와 예측과 관리가 용이한 팀을 위한 계획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03753" y="1985253"/>
            <a:ext cx="5270895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Gothic A1 Bold Bold"/>
              </a:rPr>
              <a:t>팀 목표​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74648" y="2242428"/>
            <a:ext cx="10284620" cy="422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">
                <a:solidFill>
                  <a:srgbClr val="FFFFFF"/>
                </a:solidFill>
                <a:latin typeface="Arita Dotum Medium"/>
              </a:rPr>
              <a:t>Git flow를 잘 사용해서 충돌 없이 개발하기</a:t>
            </a:r>
          </a:p>
          <a:p>
            <a:pPr>
              <a:lnSpc>
                <a:spcPts val="4800"/>
              </a:lnSpc>
            </a:pPr>
            <a:endParaRPr lang="en-US" sz="2400" spc="4">
              <a:solidFill>
                <a:srgbClr val="FFFFFF"/>
              </a:solidFill>
              <a:latin typeface="Arita Dotum Medium"/>
            </a:endParaRPr>
          </a:p>
          <a:p>
            <a:pPr>
              <a:lnSpc>
                <a:spcPts val="4800"/>
              </a:lnSpc>
            </a:pPr>
            <a:r>
              <a:rPr lang="en-US" sz="2400" spc="4">
                <a:solidFill>
                  <a:srgbClr val="FFFFFF"/>
                </a:solidFill>
                <a:ea typeface="Arita Dotum Medium"/>
              </a:rPr>
              <a:t>클린 코딩하기</a:t>
            </a:r>
          </a:p>
          <a:p>
            <a:pPr>
              <a:lnSpc>
                <a:spcPts val="4800"/>
              </a:lnSpc>
            </a:pPr>
            <a:endParaRPr lang="en-US" sz="2400" spc="4">
              <a:solidFill>
                <a:srgbClr val="FFFFFF"/>
              </a:solidFill>
              <a:ea typeface="Arita Dotum Medium"/>
            </a:endParaRPr>
          </a:p>
          <a:p>
            <a:pPr>
              <a:lnSpc>
                <a:spcPts val="4800"/>
              </a:lnSpc>
            </a:pPr>
            <a:r>
              <a:rPr lang="en-US" sz="2400" spc="4">
                <a:solidFill>
                  <a:srgbClr val="FFFFFF"/>
                </a:solidFill>
                <a:ea typeface="Arita Dotum Medium"/>
              </a:rPr>
              <a:t>싸우지 말기 🙏</a:t>
            </a:r>
          </a:p>
          <a:p>
            <a:pPr>
              <a:lnSpc>
                <a:spcPts val="4800"/>
              </a:lnSpc>
            </a:pPr>
            <a:endParaRPr lang="en-US" sz="2400" spc="4">
              <a:solidFill>
                <a:srgbClr val="FFFFFF"/>
              </a:solidFill>
              <a:ea typeface="Arita Dotum Medium"/>
            </a:endParaRPr>
          </a:p>
          <a:p>
            <a:pPr>
              <a:lnSpc>
                <a:spcPts val="4800"/>
              </a:lnSpc>
            </a:pPr>
            <a:r>
              <a:rPr lang="en-US" sz="2400" spc="4">
                <a:solidFill>
                  <a:srgbClr val="FFFFFF"/>
                </a:solidFill>
                <a:ea typeface="Arita Dotum Medium"/>
              </a:rPr>
              <a:t>재미있게 하기 </a:t>
            </a:r>
          </a:p>
        </p:txBody>
      </p:sp>
      <p:sp>
        <p:nvSpPr>
          <p:cNvPr id="4" name="AutoShape 4"/>
          <p:cNvSpPr/>
          <p:nvPr/>
        </p:nvSpPr>
        <p:spPr>
          <a:xfrm>
            <a:off x="6786787" y="2624892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786787" y="3812235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6786787" y="503767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6786787" y="6301221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77921"/>
            <a:ext cx="4885398" cy="6888607"/>
            <a:chOff x="0" y="0"/>
            <a:chExt cx="19016997" cy="2681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6997" cy="26814726"/>
            </a:xfrm>
            <a:custGeom>
              <a:avLst/>
              <a:gdLst/>
              <a:ahLst/>
              <a:cxnLst/>
              <a:rect l="l" t="t" r="r" b="b"/>
              <a:pathLst>
                <a:path w="19016997" h="26814726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26690265"/>
                  </a:lnTo>
                  <a:cubicBezTo>
                    <a:pt x="18957306" y="26725826"/>
                    <a:pt x="18928097" y="26755037"/>
                    <a:pt x="18892537" y="26755037"/>
                  </a:cubicBezTo>
                  <a:lnTo>
                    <a:pt x="124460" y="26755037"/>
                  </a:lnTo>
                  <a:cubicBezTo>
                    <a:pt x="88900" y="26755037"/>
                    <a:pt x="59690" y="26725826"/>
                    <a:pt x="59690" y="266902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690265"/>
                  </a:lnTo>
                  <a:cubicBezTo>
                    <a:pt x="0" y="26758847"/>
                    <a:pt x="55880" y="26814726"/>
                    <a:pt x="124460" y="26814726"/>
                  </a:cubicBezTo>
                  <a:lnTo>
                    <a:pt x="18892537" y="26814726"/>
                  </a:lnTo>
                  <a:cubicBezTo>
                    <a:pt x="18961117" y="26814726"/>
                    <a:pt x="19016997" y="26758847"/>
                    <a:pt x="19016997" y="26690265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701301" y="2977921"/>
            <a:ext cx="4885398" cy="6888607"/>
            <a:chOff x="0" y="0"/>
            <a:chExt cx="19016997" cy="268147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016997" cy="26814726"/>
            </a:xfrm>
            <a:custGeom>
              <a:avLst/>
              <a:gdLst/>
              <a:ahLst/>
              <a:cxnLst/>
              <a:rect l="l" t="t" r="r" b="b"/>
              <a:pathLst>
                <a:path w="19016997" h="26814726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26690265"/>
                  </a:lnTo>
                  <a:cubicBezTo>
                    <a:pt x="18957306" y="26725826"/>
                    <a:pt x="18928097" y="26755037"/>
                    <a:pt x="18892537" y="26755037"/>
                  </a:cubicBezTo>
                  <a:lnTo>
                    <a:pt x="124460" y="26755037"/>
                  </a:lnTo>
                  <a:cubicBezTo>
                    <a:pt x="88900" y="26755037"/>
                    <a:pt x="59690" y="26725826"/>
                    <a:pt x="59690" y="266902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690265"/>
                  </a:lnTo>
                  <a:cubicBezTo>
                    <a:pt x="0" y="26758847"/>
                    <a:pt x="55880" y="26814726"/>
                    <a:pt x="124460" y="26814726"/>
                  </a:cubicBezTo>
                  <a:lnTo>
                    <a:pt x="18892537" y="26814726"/>
                  </a:lnTo>
                  <a:cubicBezTo>
                    <a:pt x="18961117" y="26814726"/>
                    <a:pt x="19016997" y="26758847"/>
                    <a:pt x="19016997" y="26690265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31982" y="2977921"/>
            <a:ext cx="4885398" cy="6888607"/>
            <a:chOff x="0" y="0"/>
            <a:chExt cx="19016997" cy="268147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16997" cy="26814726"/>
            </a:xfrm>
            <a:custGeom>
              <a:avLst/>
              <a:gdLst/>
              <a:ahLst/>
              <a:cxnLst/>
              <a:rect l="l" t="t" r="r" b="b"/>
              <a:pathLst>
                <a:path w="19016997" h="26814726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26690265"/>
                  </a:lnTo>
                  <a:cubicBezTo>
                    <a:pt x="18957306" y="26725826"/>
                    <a:pt x="18928097" y="26755037"/>
                    <a:pt x="18892537" y="26755037"/>
                  </a:cubicBezTo>
                  <a:lnTo>
                    <a:pt x="124460" y="26755037"/>
                  </a:lnTo>
                  <a:cubicBezTo>
                    <a:pt x="88900" y="26755037"/>
                    <a:pt x="59690" y="26725826"/>
                    <a:pt x="59690" y="266902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690265"/>
                  </a:lnTo>
                  <a:cubicBezTo>
                    <a:pt x="0" y="26758847"/>
                    <a:pt x="55880" y="26814726"/>
                    <a:pt x="124460" y="26814726"/>
                  </a:cubicBezTo>
                  <a:lnTo>
                    <a:pt x="18892537" y="26814726"/>
                  </a:lnTo>
                  <a:cubicBezTo>
                    <a:pt x="18961117" y="26814726"/>
                    <a:pt x="19016997" y="26758847"/>
                    <a:pt x="19016997" y="26690265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517260"/>
            <a:ext cx="12084767" cy="1784547"/>
            <a:chOff x="0" y="0"/>
            <a:chExt cx="16113022" cy="237939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0"/>
              <a:ext cx="16113022" cy="1606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20"/>
                </a:lnSpc>
              </a:pPr>
              <a:r>
                <a:rPr lang="en-US" sz="7100">
                  <a:solidFill>
                    <a:srgbClr val="64E688"/>
                  </a:solidFill>
                  <a:ea typeface="Gothic A1 Bold Bold"/>
                </a:rPr>
                <a:t>개인 목표 </a:t>
              </a:r>
              <a:r>
                <a:rPr lang="en-US" sz="7100">
                  <a:solidFill>
                    <a:srgbClr val="FFFFFF"/>
                  </a:solidFill>
                  <a:latin typeface="Gothic A1 Bold Bold"/>
                </a:rPr>
                <a:t>-</a:t>
              </a:r>
              <a:r>
                <a:rPr lang="en-US" sz="7100">
                  <a:solidFill>
                    <a:srgbClr val="64E688"/>
                  </a:solidFill>
                  <a:latin typeface="Gothic A1 Bold Bold"/>
                </a:rPr>
                <a:t> </a:t>
              </a:r>
              <a:r>
                <a:rPr lang="en-US" sz="7100">
                  <a:solidFill>
                    <a:srgbClr val="FFFFFF"/>
                  </a:solidFill>
                  <a:ea typeface="Gothic A1 Bold Bold"/>
                </a:rPr>
                <a:t>김상수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60272"/>
              <a:ext cx="1611302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Arita Dotum Medium"/>
                </a:rPr>
                <a:t>구체적이고 정량화된 목표를 세울 것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80222" y="3316435"/>
            <a:ext cx="3973304" cy="6211577"/>
            <a:chOff x="0" y="0"/>
            <a:chExt cx="5297739" cy="828210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5297739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Arita Dotum Medium Bold"/>
                </a:rPr>
                <a:t>비동기 처리 잘하는 개발자 되기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39884"/>
              <a:ext cx="5297739" cy="6742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안드로이드 앱에서 통신 및 컴포즈 갱신에 있어서의 비동기 처리를 구글 코드랩으로 학습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스프림 웹플럭스 원리 이해 및 사용에 대해서 인터넷 강의를 통해 학습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컴포즈에서의 비동기 처리와 스프링에서의 비동기 처리 및 일반적인 비동기 처리, 코루틴에 대한 차이점 문서화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서버 및 클라이언트에서의 효율적인 비동기 처리를 적용해서 성능 향상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76251" y="3316435"/>
            <a:ext cx="4135498" cy="2632082"/>
            <a:chOff x="0" y="0"/>
            <a:chExt cx="5513998" cy="350944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5513998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ta Dotum Medium Bold"/>
                </a:rPr>
                <a:t>P2P 통신 원리와 장단점 이해​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32824"/>
              <a:ext cx="5513998" cy="257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Arita Dotum Medium"/>
                </a:rPr>
                <a:t>webRTC 를 사용해서 음성채팅 구현​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성능 테스트에서의 P2P 통신의 단점 이해</a:t>
              </a:r>
            </a:p>
            <a:p>
              <a:pPr>
                <a:lnSpc>
                  <a:spcPts val="3079"/>
                </a:lnSpc>
              </a:pPr>
              <a:endParaRPr lang="en-US" sz="2199">
                <a:solidFill>
                  <a:srgbClr val="FFFFFF"/>
                </a:solidFill>
                <a:ea typeface="Arita Dotum Medium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688029" y="3329195"/>
            <a:ext cx="3973304" cy="6537332"/>
            <a:chOff x="0" y="0"/>
            <a:chExt cx="5297739" cy="871644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57150"/>
              <a:ext cx="529773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ta Dotum Medium Bold"/>
                </a:rPr>
                <a:t>MVVM 패턴 제대로 사용하기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32824"/>
              <a:ext cx="5297739" cy="7783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Arita Dotum Medium"/>
                </a:rPr>
                <a:t>MVVM 패턴과 MVC 패턴의 차이점 조사 및 학습​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스프링 mvc와, 안드로이드 컴포즈의 mvvm 을 디자인  패턴 요소의 목적에 맞는 코드 작성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각 뷰에 해당하는 뷰모델을 개발 하고 나서 맞는지 문서를 보면서 점검 및 일지 작성</a:t>
              </a:r>
              <a:r>
                <a:rPr lang="en-US" sz="2199">
                  <a:solidFill>
                    <a:srgbClr val="FFFFFF"/>
                  </a:solidFill>
                  <a:latin typeface="Arita Dotum Medium"/>
                </a:rPr>
                <a:t>​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Arita Dotum Medium"/>
                </a:rPr>
                <a:t>View-controller 와 view-viewmodel 각각 경계를 분명히 해서 개발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Arita Dotum Medium"/>
                </a:rPr>
                <a:t>mvvm, mvc 차이점 및 스프링과 안드로이드에서 어떻게 다르게 적용 됬는지 문서화 할 것</a:t>
              </a:r>
            </a:p>
            <a:p>
              <a:pPr>
                <a:lnSpc>
                  <a:spcPts val="3079"/>
                </a:lnSpc>
              </a:pPr>
              <a:endParaRPr lang="en-US" sz="2199">
                <a:solidFill>
                  <a:srgbClr val="FFFFFF"/>
                </a:solidFill>
                <a:latin typeface="Arita Dotum Medium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424473"/>
            <a:ext cx="12313367" cy="2054152"/>
            <a:chOff x="-304800" y="-359473"/>
            <a:chExt cx="16417822" cy="2738870"/>
          </a:xfrm>
        </p:grpSpPr>
        <p:sp>
          <p:nvSpPr>
            <p:cNvPr id="3" name="TextBox 3"/>
            <p:cNvSpPr txBox="1"/>
            <p:nvPr/>
          </p:nvSpPr>
          <p:spPr>
            <a:xfrm>
              <a:off x="-304800" y="-359473"/>
              <a:ext cx="16113022" cy="1453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20"/>
                </a:lnSpc>
              </a:pPr>
              <a:r>
                <a:rPr lang="en-US" sz="7100" dirty="0" err="1">
                  <a:solidFill>
                    <a:srgbClr val="64E688"/>
                  </a:solidFill>
                  <a:ea typeface="Gothic A1 Bold Bold"/>
                </a:rPr>
                <a:t>개인</a:t>
              </a:r>
              <a:r>
                <a:rPr lang="en-US" sz="7100" dirty="0">
                  <a:solidFill>
                    <a:srgbClr val="64E688"/>
                  </a:solidFill>
                  <a:ea typeface="Gothic A1 Bold Bold"/>
                </a:rPr>
                <a:t> </a:t>
              </a:r>
              <a:r>
                <a:rPr lang="en-US" sz="7100" dirty="0" err="1">
                  <a:solidFill>
                    <a:srgbClr val="64E688"/>
                  </a:solidFill>
                  <a:ea typeface="Gothic A1 Bold Bold"/>
                </a:rPr>
                <a:t>목표</a:t>
              </a:r>
              <a:r>
                <a:rPr lang="en-US" sz="7100" dirty="0">
                  <a:solidFill>
                    <a:srgbClr val="64E688"/>
                  </a:solidFill>
                  <a:ea typeface="Gothic A1 Bold Bold"/>
                </a:rPr>
                <a:t> - </a:t>
              </a:r>
              <a:r>
                <a:rPr lang="en-US" sz="7100" dirty="0">
                  <a:solidFill>
                    <a:schemeClr val="bg1"/>
                  </a:solidFill>
                  <a:ea typeface="Gothic A1 Bold Bold"/>
                </a:rPr>
                <a:t>정진우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60272"/>
              <a:ext cx="1611302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229" y="1451549"/>
            <a:ext cx="15948992" cy="395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1050" lvl="1" indent="-400525">
              <a:lnSpc>
                <a:spcPts val="5194"/>
              </a:lnSpc>
              <a:buFont typeface="Arial"/>
              <a:buChar char="•"/>
            </a:pPr>
            <a:r>
              <a:rPr lang="en-US" sz="3710" dirty="0">
                <a:solidFill>
                  <a:srgbClr val="FFFFFF"/>
                </a:solidFill>
                <a:latin typeface="Arita Dotum Medium Bold"/>
              </a:rPr>
              <a:t>ELK Stack </a:t>
            </a:r>
            <a:r>
              <a:rPr lang="en-US" sz="3710" dirty="0" err="1">
                <a:solidFill>
                  <a:srgbClr val="FFFFFF"/>
                </a:solidFill>
                <a:latin typeface="Arita Dotum Medium Bold"/>
              </a:rPr>
              <a:t>기반</a:t>
            </a:r>
            <a:r>
              <a:rPr lang="en-US" sz="3710" dirty="0">
                <a:solidFill>
                  <a:srgbClr val="FFFFFF"/>
                </a:solidFill>
                <a:latin typeface="Arita Dotum Medium Bold"/>
              </a:rPr>
              <a:t> </a:t>
            </a:r>
            <a:r>
              <a:rPr lang="en-US" sz="3710" dirty="0" err="1">
                <a:solidFill>
                  <a:srgbClr val="FFFFFF"/>
                </a:solidFill>
                <a:latin typeface="Arita Dotum Medium Bold"/>
              </a:rPr>
              <a:t>데이터</a:t>
            </a:r>
            <a:r>
              <a:rPr lang="en-US" sz="3710" dirty="0">
                <a:solidFill>
                  <a:srgbClr val="FFFFFF"/>
                </a:solidFill>
                <a:latin typeface="Arita Dotum Medium Bold"/>
              </a:rPr>
              <a:t> </a:t>
            </a:r>
            <a:r>
              <a:rPr lang="en-US" sz="3710" dirty="0" err="1">
                <a:solidFill>
                  <a:srgbClr val="FFFFFF"/>
                </a:solidFill>
                <a:latin typeface="Arita Dotum Medium Bold"/>
              </a:rPr>
              <a:t>구조를</a:t>
            </a:r>
            <a:r>
              <a:rPr lang="en-US" sz="3710" dirty="0">
                <a:solidFill>
                  <a:srgbClr val="FFFFFF"/>
                </a:solidFill>
                <a:latin typeface="Arita Dotum Medium Bold"/>
              </a:rPr>
              <a:t> </a:t>
            </a:r>
            <a:r>
              <a:rPr lang="en-US" sz="3710" dirty="0" err="1">
                <a:solidFill>
                  <a:srgbClr val="FFFFFF"/>
                </a:solidFill>
                <a:latin typeface="Arita Dotum Medium Bold"/>
              </a:rPr>
              <a:t>설계</a:t>
            </a:r>
            <a:endParaRPr lang="en-US" sz="3710" dirty="0">
              <a:solidFill>
                <a:srgbClr val="FFFFFF"/>
              </a:solidFill>
              <a:latin typeface="Arita Dotum Medium Bold"/>
            </a:endParaRPr>
          </a:p>
          <a:p>
            <a:pPr marL="1602099" lvl="2" indent="-534033">
              <a:lnSpc>
                <a:spcPts val="5194"/>
              </a:lnSpc>
              <a:buFont typeface="Arial"/>
              <a:buChar char="⚬"/>
            </a:pPr>
            <a:r>
              <a:rPr lang="en-US" altLang="ko-KR" sz="3600" dirty="0">
                <a:solidFill>
                  <a:srgbClr val="FFFFFF"/>
                </a:solidFill>
                <a:ea typeface="Arita Dotum Medium"/>
              </a:rPr>
              <a:t>1</a:t>
            </a: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개 서버에 </a:t>
            </a:r>
            <a:r>
              <a:rPr lang="en-US" altLang="ko-KR" sz="3600" dirty="0">
                <a:solidFill>
                  <a:srgbClr val="FFFFFF"/>
                </a:solidFill>
                <a:ea typeface="Arita Dotum Medium"/>
              </a:rPr>
              <a:t>ELK Stack</a:t>
            </a: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 설치해서 잘 작동하는지 확인해보기</a:t>
            </a:r>
            <a:endParaRPr lang="en-US" altLang="ko-KR" sz="3600" dirty="0">
              <a:solidFill>
                <a:srgbClr val="FFFFFF"/>
              </a:solidFill>
              <a:ea typeface="Arita Dotum Medium"/>
            </a:endParaRPr>
          </a:p>
          <a:p>
            <a:pPr marL="1602099" lvl="2" indent="-534033">
              <a:lnSpc>
                <a:spcPts val="5194"/>
              </a:lnSpc>
              <a:buFont typeface="Arial"/>
              <a:buChar char="⚬"/>
            </a:pP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수집된 로그를 분석하여 의도대로 잘 작동하는 지</a:t>
            </a:r>
            <a:r>
              <a:rPr lang="en-US" altLang="ko-KR" sz="3600" dirty="0">
                <a:solidFill>
                  <a:srgbClr val="FFFFFF"/>
                </a:solidFill>
                <a:ea typeface="Arita Dotum Medium"/>
              </a:rPr>
              <a:t>,</a:t>
            </a: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 오류는 없는지 확인해보기</a:t>
            </a:r>
            <a:endParaRPr lang="en-US" altLang="ko-KR" sz="3600" dirty="0">
              <a:solidFill>
                <a:srgbClr val="FFFFFF"/>
              </a:solidFill>
              <a:ea typeface="Arita Dotum Medium"/>
            </a:endParaRPr>
          </a:p>
          <a:p>
            <a:pPr marL="1602099" lvl="2" indent="-534033">
              <a:lnSpc>
                <a:spcPts val="5194"/>
              </a:lnSpc>
              <a:buFont typeface="Arial"/>
              <a:buChar char="⚬"/>
            </a:pP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사용할 때 속도는 </a:t>
            </a:r>
            <a:r>
              <a:rPr lang="ko-KR" altLang="en-US" sz="3600" dirty="0" err="1">
                <a:solidFill>
                  <a:srgbClr val="FFFFFF"/>
                </a:solidFill>
                <a:ea typeface="Arita Dotum Medium"/>
              </a:rPr>
              <a:t>느린지</a:t>
            </a: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 처리는 정상적으로 잘되는지 체크해보기</a:t>
            </a:r>
            <a:endParaRPr lang="en-US" altLang="ko-KR" sz="3600" dirty="0">
              <a:solidFill>
                <a:srgbClr val="FFFFFF"/>
              </a:solidFill>
              <a:ea typeface="Arita Dotum Medium"/>
            </a:endParaRPr>
          </a:p>
          <a:p>
            <a:pPr marL="1602099" lvl="2" indent="-534033">
              <a:lnSpc>
                <a:spcPts val="5194"/>
              </a:lnSpc>
              <a:buFont typeface="Arial"/>
              <a:buChar char="⚬"/>
            </a:pPr>
            <a:r>
              <a:rPr lang="en-US" sz="3600" dirty="0" err="1">
                <a:solidFill>
                  <a:srgbClr val="FFFFFF"/>
                </a:solidFill>
                <a:ea typeface="Arita Dotum Medium"/>
              </a:rPr>
              <a:t>우리팀만의</a:t>
            </a:r>
            <a:r>
              <a:rPr lang="en-US" sz="360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ea typeface="Arita Dotum Medium"/>
              </a:rPr>
              <a:t>데이터</a:t>
            </a:r>
            <a:r>
              <a:rPr lang="en-US" sz="360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ea typeface="Arita Dotum Medium"/>
              </a:rPr>
              <a:t>구조를</a:t>
            </a:r>
            <a:r>
              <a:rPr lang="en-US" sz="360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ea typeface="Arita Dotum Medium"/>
              </a:rPr>
              <a:t>설계하기</a:t>
            </a:r>
            <a:endParaRPr lang="en-US" sz="3600" dirty="0">
              <a:solidFill>
                <a:srgbClr val="FFFFFF"/>
              </a:solidFill>
              <a:ea typeface="Arita Dotum Medium"/>
            </a:endParaRPr>
          </a:p>
          <a:p>
            <a:pPr marL="1602099" lvl="2" indent="-534033">
              <a:lnSpc>
                <a:spcPts val="5194"/>
              </a:lnSpc>
              <a:buFont typeface="Arial"/>
              <a:buChar char="⚬"/>
            </a:pPr>
            <a:endParaRPr lang="en-US" sz="36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3400" y="6932916"/>
            <a:ext cx="15948992" cy="308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1049" lvl="1" indent="-400525">
              <a:lnSpc>
                <a:spcPts val="5194"/>
              </a:lnSpc>
              <a:buFont typeface="Arial"/>
              <a:buChar char="•"/>
            </a:pPr>
            <a:r>
              <a:rPr lang="en-US" sz="3710" dirty="0" err="1">
                <a:solidFill>
                  <a:srgbClr val="FFFFFF"/>
                </a:solidFill>
                <a:ea typeface="Arita Dotum Medium Bold"/>
              </a:rPr>
              <a:t>실무에서</a:t>
            </a:r>
            <a:r>
              <a:rPr lang="en-US" sz="3710" dirty="0">
                <a:solidFill>
                  <a:srgbClr val="FFFFFF"/>
                </a:solidFill>
                <a:ea typeface="Arita Dotum Medium Bold"/>
              </a:rPr>
              <a:t> (</a:t>
            </a:r>
            <a:r>
              <a:rPr lang="en-US" sz="3710" dirty="0" err="1">
                <a:solidFill>
                  <a:srgbClr val="FFFFFF"/>
                </a:solidFill>
                <a:ea typeface="Arita Dotum Medium Bold"/>
              </a:rPr>
              <a:t>추천</a:t>
            </a:r>
            <a:r>
              <a:rPr lang="en-US" sz="3710" dirty="0">
                <a:solidFill>
                  <a:srgbClr val="FFFFFF"/>
                </a:solidFill>
                <a:ea typeface="Arita Dotum Medium Bold"/>
              </a:rPr>
              <a:t>, </a:t>
            </a:r>
            <a:r>
              <a:rPr lang="en-US" sz="3710" dirty="0" err="1">
                <a:solidFill>
                  <a:srgbClr val="FFFFFF"/>
                </a:solidFill>
                <a:ea typeface="Arita Dotum Medium Bold"/>
              </a:rPr>
              <a:t>분류</a:t>
            </a:r>
            <a:r>
              <a:rPr lang="en-US" sz="3710" dirty="0">
                <a:solidFill>
                  <a:srgbClr val="FFFFFF"/>
                </a:solidFill>
                <a:ea typeface="Arita Dotum Medium Bold"/>
              </a:rPr>
              <a:t>) </a:t>
            </a:r>
            <a:r>
              <a:rPr lang="en-US" sz="3710" dirty="0" err="1">
                <a:solidFill>
                  <a:srgbClr val="FFFFFF"/>
                </a:solidFill>
                <a:ea typeface="Arita Dotum Medium Bold"/>
              </a:rPr>
              <a:t>같은</a:t>
            </a:r>
            <a:r>
              <a:rPr lang="en-US" sz="3710" dirty="0">
                <a:solidFill>
                  <a:srgbClr val="FFFFFF"/>
                </a:solidFill>
                <a:ea typeface="Arita Dotum Medium Bold"/>
              </a:rPr>
              <a:t> </a:t>
            </a:r>
            <a:r>
              <a:rPr lang="en-US" sz="3710" dirty="0" err="1">
                <a:solidFill>
                  <a:srgbClr val="FFFFFF"/>
                </a:solidFill>
                <a:ea typeface="Arita Dotum Medium Bold"/>
              </a:rPr>
              <a:t>인공지능</a:t>
            </a:r>
            <a:r>
              <a:rPr lang="en-US" sz="3710" dirty="0">
                <a:solidFill>
                  <a:srgbClr val="FFFFFF"/>
                </a:solidFill>
                <a:ea typeface="Arita Dotum Medium Bold"/>
              </a:rPr>
              <a:t> </a:t>
            </a:r>
            <a:r>
              <a:rPr lang="en-US" sz="3710" dirty="0" err="1">
                <a:solidFill>
                  <a:srgbClr val="FFFFFF"/>
                </a:solidFill>
                <a:ea typeface="Arita Dotum Medium Bold"/>
              </a:rPr>
              <a:t>기법을</a:t>
            </a:r>
            <a:r>
              <a:rPr lang="en-US" sz="3710" dirty="0">
                <a:solidFill>
                  <a:srgbClr val="FFFFFF"/>
                </a:solidFill>
                <a:ea typeface="Arita Dotum Medium Bold"/>
              </a:rPr>
              <a:t> </a:t>
            </a:r>
            <a:r>
              <a:rPr lang="en-US" sz="3710" dirty="0" err="1">
                <a:solidFill>
                  <a:srgbClr val="FFFFFF"/>
                </a:solidFill>
                <a:ea typeface="Arita Dotum Medium Bold"/>
              </a:rPr>
              <a:t>적용</a:t>
            </a:r>
            <a:endParaRPr lang="en-US" sz="3710" dirty="0">
              <a:solidFill>
                <a:srgbClr val="FFFFFF"/>
              </a:solidFill>
              <a:ea typeface="Arita Dotum Medium Bold"/>
            </a:endParaRPr>
          </a:p>
          <a:p>
            <a:pPr marL="1472562" lvl="2" indent="-490854">
              <a:lnSpc>
                <a:spcPts val="4774"/>
              </a:lnSpc>
              <a:buFont typeface="Arial"/>
              <a:buChar char="⚬"/>
            </a:pP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크롤링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서버를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돌려서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당근마켓에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있는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아이템들을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수집하기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(~10000개)</a:t>
            </a:r>
          </a:p>
          <a:p>
            <a:pPr marL="1472562" lvl="2" indent="-490854">
              <a:lnSpc>
                <a:spcPts val="4774"/>
              </a:lnSpc>
              <a:buFont typeface="Arial"/>
              <a:buChar char="⚬"/>
            </a:pPr>
            <a:r>
              <a:rPr lang="ko-KR" altLang="en-US" sz="3410" dirty="0">
                <a:solidFill>
                  <a:srgbClr val="FFFFFF"/>
                </a:solidFill>
                <a:ea typeface="Arita Dotum Medium"/>
              </a:rPr>
              <a:t>인공지능에 활용 할 수 있는 데이터를 </a:t>
            </a:r>
            <a:r>
              <a:rPr lang="en-US" altLang="ko-KR" sz="3410" dirty="0">
                <a:solidFill>
                  <a:srgbClr val="FFFFFF"/>
                </a:solidFill>
                <a:ea typeface="Arita Dotum Medium"/>
              </a:rPr>
              <a:t>DB</a:t>
            </a:r>
            <a:r>
              <a:rPr lang="ko-KR" altLang="en-US" sz="3410" dirty="0">
                <a:solidFill>
                  <a:srgbClr val="FFFFFF"/>
                </a:solidFill>
                <a:ea typeface="Arita Dotum Medium"/>
              </a:rPr>
              <a:t>에서부터 가공해서 준비해보기</a:t>
            </a:r>
            <a:endParaRPr lang="en-US" sz="3410" dirty="0">
              <a:solidFill>
                <a:srgbClr val="FFFFFF"/>
              </a:solidFill>
              <a:ea typeface="Arita Dotum Medium"/>
            </a:endParaRPr>
          </a:p>
          <a:p>
            <a:pPr marL="1472562" lvl="2" indent="-490854">
              <a:lnSpc>
                <a:spcPts val="4774"/>
              </a:lnSpc>
              <a:buFont typeface="Arial"/>
              <a:buChar char="⚬"/>
            </a:pP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여러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추천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알고리즘을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찾아보고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실험해보기</a:t>
            </a:r>
            <a:endParaRPr lang="en-US" sz="3410" dirty="0">
              <a:solidFill>
                <a:srgbClr val="FFFFFF"/>
              </a:solidFill>
              <a:ea typeface="Arita Dotum Medium"/>
            </a:endParaRPr>
          </a:p>
          <a:p>
            <a:pPr marL="2208843" lvl="3" indent="-552211">
              <a:lnSpc>
                <a:spcPts val="4774"/>
              </a:lnSpc>
              <a:buFont typeface="Arial"/>
              <a:buChar char="￭"/>
            </a:pP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가장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좋다고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생각되는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알고리즘을</a:t>
            </a:r>
            <a:r>
              <a:rPr lang="en-US" sz="341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410" dirty="0" err="1">
                <a:solidFill>
                  <a:srgbClr val="FFFFFF"/>
                </a:solidFill>
                <a:ea typeface="Arita Dotum Medium"/>
              </a:rPr>
              <a:t>적용</a:t>
            </a:r>
            <a:endParaRPr lang="en-US" sz="341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E2BDE-0B64-2C49-863E-F4714EFDBC19}"/>
              </a:ext>
            </a:extLst>
          </p:cNvPr>
          <p:cNvSpPr txBox="1"/>
          <p:nvPr/>
        </p:nvSpPr>
        <p:spPr>
          <a:xfrm>
            <a:off x="410738" y="4838700"/>
            <a:ext cx="16886662" cy="2044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1050" lvl="1" indent="-400525">
              <a:lnSpc>
                <a:spcPts val="5194"/>
              </a:lnSpc>
              <a:buFont typeface="Arial"/>
              <a:buChar char="•"/>
            </a:pPr>
            <a:r>
              <a:rPr lang="ko-KR" altLang="en-US" sz="3710" dirty="0">
                <a:solidFill>
                  <a:srgbClr val="FFFFFF"/>
                </a:solidFill>
                <a:latin typeface="Arita Dotum Medium Bold"/>
              </a:rPr>
              <a:t>당근마켓처럼 실시간 데이터 처리 구현</a:t>
            </a:r>
          </a:p>
          <a:p>
            <a:pPr marL="1602099" lvl="2" indent="-534033">
              <a:lnSpc>
                <a:spcPts val="5194"/>
              </a:lnSpc>
              <a:buFont typeface="Arial"/>
              <a:buChar char="⚬"/>
            </a:pP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수초내로 이루어지는 트랜잭션의 수를 늘려가면서 데이터 처리할 때 서버에서 어떤 현상이 발생하는지 기록하고</a:t>
            </a:r>
            <a:r>
              <a:rPr lang="en-US" altLang="ko-KR" sz="3600" dirty="0">
                <a:solidFill>
                  <a:srgbClr val="FFFFFF"/>
                </a:solidFill>
                <a:ea typeface="Arita Dotum Medium"/>
              </a:rPr>
              <a:t>,</a:t>
            </a: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 분석하여 최적화 </a:t>
            </a:r>
            <a:r>
              <a:rPr lang="ko-KR" altLang="en-US" sz="3600" dirty="0" err="1">
                <a:solidFill>
                  <a:srgbClr val="FFFFFF"/>
                </a:solidFill>
                <a:ea typeface="Arita Dotum Medium"/>
              </a:rPr>
              <a:t>시켜보기</a:t>
            </a:r>
            <a:endParaRPr lang="en-US" sz="3600" dirty="0">
              <a:solidFill>
                <a:srgbClr val="FFFFFF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081498">
            <a:off x="12862004" y="-1360153"/>
            <a:ext cx="3997937" cy="59969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30826" y="838200"/>
            <a:ext cx="10863257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4E688"/>
                </a:solidFill>
                <a:ea typeface="Gothic A1 Bold Bold"/>
              </a:rPr>
              <a:t>개인목표 - </a:t>
            </a:r>
            <a:r>
              <a:rPr lang="en-US" sz="8000">
                <a:solidFill>
                  <a:srgbClr val="FFFFFF"/>
                </a:solidFill>
                <a:ea typeface="Gothic A1 Bold Bold"/>
              </a:rPr>
              <a:t>신승용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00625"/>
            <a:ext cx="11951494" cy="6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64E688"/>
                </a:solidFill>
                <a:ea typeface="Gothic A1 Bold Bold"/>
              </a:rPr>
              <a:t>앱 개발의 전반적인 구조와 흐름 방식을 이해 하고 구현하기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9799" y="3863271"/>
            <a:ext cx="17565350" cy="694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2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FFFFFF"/>
                </a:solidFill>
                <a:ea typeface="Gothic A1 Bold"/>
              </a:rPr>
              <a:t>게시글 형태의 안드로이드 기반 앱을 2~3개 클론코딩 해</a:t>
            </a:r>
            <a:r>
              <a:rPr lang="en-US" sz="2400" err="1">
                <a:solidFill>
                  <a:srgbClr val="FFFFFF"/>
                </a:solidFill>
                <a:ea typeface="Gothic A1 Bold"/>
              </a:rPr>
              <a:t>보며</a:t>
            </a:r>
            <a:r>
              <a:rPr lang="en-US" sz="2400" dirty="0">
                <a:solidFill>
                  <a:srgbClr val="FFFFFF"/>
                </a:solidFill>
                <a:ea typeface="Gothic A1 Bold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</a:rPr>
              <a:t>안드로이드와</a:t>
            </a:r>
            <a:r>
              <a:rPr lang="en-US" sz="2400" dirty="0">
                <a:solidFill>
                  <a:srgbClr val="FFFFFF"/>
                </a:solidFill>
                <a:ea typeface="Gothic A1 Bold"/>
              </a:rPr>
              <a:t> Spring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</a:rPr>
              <a:t>의</a:t>
            </a:r>
            <a:r>
              <a:rPr lang="en-US" sz="2400" dirty="0">
                <a:solidFill>
                  <a:srgbClr val="FFFFFF"/>
                </a:solidFill>
                <a:ea typeface="Gothic A1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Gothic A1 Bold"/>
              </a:rPr>
              <a:t>전반적인</a:t>
            </a:r>
            <a:r>
              <a:rPr lang="en-US" sz="2400" dirty="0">
                <a:solidFill>
                  <a:srgbClr val="FFFFFF"/>
                </a:solidFill>
                <a:ea typeface="Gothic A1 Bold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</a:rPr>
              <a:t>데이터</a:t>
            </a:r>
            <a:r>
              <a:rPr lang="en-US" sz="2400" dirty="0">
                <a:solidFill>
                  <a:srgbClr val="FFFFFF"/>
                </a:solidFill>
                <a:ea typeface="Gothic A1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Gothic A1 Bold"/>
              </a:rPr>
              <a:t>흐름을</a:t>
            </a:r>
            <a:r>
              <a:rPr lang="en-US" sz="2400" dirty="0">
                <a:solidFill>
                  <a:srgbClr val="FFFFFF"/>
                </a:solidFill>
                <a:ea typeface="Gothic A1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Gothic A1 Bold"/>
              </a:rPr>
              <a:t>익힌다</a:t>
            </a:r>
            <a:r>
              <a:rPr lang="en-US" sz="2400" dirty="0">
                <a:solidFill>
                  <a:srgbClr val="FFFFFF"/>
                </a:solidFill>
                <a:ea typeface="Gothic A1 Bold"/>
              </a:rPr>
              <a:t>.​</a:t>
            </a:r>
            <a:endParaRPr lang="ko-KR" altLang="en-US" sz="2400">
              <a:ea typeface="맑은 고딕"/>
              <a:cs typeface="Calibri"/>
            </a:endParaRPr>
          </a:p>
          <a:p>
            <a:pPr marL="1238250" lvl="2" indent="-457200">
              <a:lnSpc>
                <a:spcPts val="4202"/>
              </a:lnSpc>
              <a:buFont typeface="Wingdings"/>
              <a:buChar char="ü"/>
            </a:pP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클론코딩을</a:t>
            </a:r>
            <a:r>
              <a:rPr lang="en-US" sz="2400" dirty="0">
                <a:solidFill>
                  <a:srgbClr val="FFFFFF"/>
                </a:solidFill>
                <a:ea typeface="Gothic A1 Bold"/>
                <a:cs typeface="Calibri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해본 후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en-US" altLang="ko-KR" sz="2400" dirty="0" err="1">
                <a:solidFill>
                  <a:srgbClr val="FFFFFF"/>
                </a:solidFill>
                <a:ea typeface="Gothic A1 Bold"/>
                <a:cs typeface="Calibri"/>
              </a:rPr>
              <a:t>코드를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  <a:ea typeface="Gothic A1 Bold"/>
                <a:cs typeface="Calibri"/>
              </a:rPr>
              <a:t>보고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  <a:ea typeface="Gothic A1 Bold"/>
                <a:cs typeface="Calibri"/>
              </a:rPr>
              <a:t>역으로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  <a:ea typeface="Gothic A1 Bold"/>
                <a:cs typeface="Calibri"/>
              </a:rPr>
              <a:t>아키텍처를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  <a:ea typeface="Gothic A1 Bold"/>
                <a:cs typeface="Calibri"/>
              </a:rPr>
              <a:t>스스로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  <a:ea typeface="Gothic A1 Bold"/>
                <a:cs typeface="Calibri"/>
              </a:rPr>
              <a:t>설계하여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  <a:ea typeface="Gothic A1 Bold"/>
                <a:cs typeface="Calibri"/>
              </a:rPr>
              <a:t>흐름을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  <a:ea typeface="Gothic A1 Bold"/>
                <a:cs typeface="Calibri"/>
              </a:rPr>
              <a:t>이해했는지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  <a:ea typeface="Gothic A1 Bold"/>
                <a:cs typeface="Calibri"/>
              </a:rPr>
              <a:t>점검</a:t>
            </a:r>
            <a:endParaRPr lang="en-US" altLang="ko-KR" sz="2400" dirty="0">
              <a:solidFill>
                <a:srgbClr val="FFFFFF"/>
              </a:solidFill>
              <a:ea typeface="Gothic A1 Bold"/>
              <a:cs typeface="Calibri"/>
            </a:endParaRPr>
          </a:p>
          <a:p>
            <a:pPr>
              <a:lnSpc>
                <a:spcPts val="4202"/>
              </a:lnSpc>
            </a:pPr>
            <a:endParaRPr lang="en-US" sz="2400" dirty="0">
              <a:solidFill>
                <a:srgbClr val="FFFFFF"/>
              </a:solidFill>
              <a:ea typeface="Gothic A1 Bold"/>
              <a:cs typeface="Calibri"/>
            </a:endParaRPr>
          </a:p>
          <a:p>
            <a:pPr marL="647700" lvl="1" indent="-323850">
              <a:lnSpc>
                <a:spcPts val="4202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FFFFFF"/>
                </a:solidFill>
                <a:ea typeface="Gothic A1 Bold"/>
              </a:rPr>
              <a:t>프로젝트 구현 단계일 때 클론코딩을 통해 학습한 앱 개발 구조 및 데이터의 흐름을 통해 실제 코드를 구현한다.</a:t>
            </a:r>
            <a:r>
              <a:rPr lang="en-US" sz="2400" dirty="0">
                <a:solidFill>
                  <a:srgbClr val="FFFFFF"/>
                </a:solidFill>
                <a:ea typeface="Gothic A1 Bold"/>
              </a:rPr>
              <a:t> </a:t>
            </a:r>
            <a:endParaRPr lang="en-US" sz="2400" dirty="0">
              <a:solidFill>
                <a:srgbClr val="FFFFFF"/>
              </a:solidFill>
              <a:ea typeface="Gothic A1 Bold"/>
              <a:cs typeface="Calibri"/>
            </a:endParaRPr>
          </a:p>
          <a:p>
            <a:pPr marL="1238250" lvl="2" indent="-457200">
              <a:lnSpc>
                <a:spcPts val="4202"/>
              </a:lnSpc>
              <a:buFont typeface="Wingdings"/>
              <a:buChar char="ü"/>
            </a:pP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코드를 구현하면서 웹 어플리케이션과 앱 개발을 비교하여 </a:t>
            </a:r>
            <a:r>
              <a:rPr lang="ko-KR" altLang="en-US" sz="2400" dirty="0" err="1">
                <a:solidFill>
                  <a:srgbClr val="FFFFFF"/>
                </a:solidFill>
                <a:ea typeface="Gothic A1 Bold"/>
                <a:cs typeface="Calibri"/>
              </a:rPr>
              <a:t>노션에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 문서화 하기 </a:t>
            </a:r>
          </a:p>
          <a:p>
            <a:pPr>
              <a:lnSpc>
                <a:spcPts val="4202"/>
              </a:lnSpc>
            </a:pPr>
            <a:endParaRPr lang="en-US" sz="2400" dirty="0">
              <a:ea typeface="+mn-lt"/>
              <a:cs typeface="+mn-lt"/>
            </a:endParaRPr>
          </a:p>
          <a:p>
            <a:pPr marL="647700" lvl="1" indent="-323850">
              <a:lnSpc>
                <a:spcPts val="4202"/>
              </a:lnSpc>
              <a:buFont typeface="Arial,Sans-Serif"/>
              <a:buChar char="•"/>
            </a:pPr>
            <a:r>
              <a:rPr lang="en-US" altLang="ko-KR" sz="2400" err="1">
                <a:solidFill>
                  <a:srgbClr val="FFFFFF"/>
                </a:solidFill>
                <a:ea typeface="Gothic A1 Bold"/>
                <a:cs typeface="Calibri"/>
              </a:rPr>
              <a:t>프로그램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 </a:t>
            </a:r>
            <a:r>
              <a:rPr lang="en-US" altLang="ko-KR" sz="2400" err="1">
                <a:solidFill>
                  <a:srgbClr val="FFFFFF"/>
                </a:solidFill>
                <a:ea typeface="Gothic A1 Bold"/>
                <a:cs typeface="Calibri"/>
              </a:rPr>
              <a:t>구현이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en-US" altLang="ko-KR" sz="2400" err="1">
                <a:solidFill>
                  <a:srgbClr val="FFFFFF"/>
                </a:solidFill>
                <a:ea typeface="Gothic A1 Bold"/>
                <a:cs typeface="Calibri"/>
              </a:rPr>
              <a:t>끝나면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앱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설계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구조와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실제코드를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보며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자문자답을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해보면서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내가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진짜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이해를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했다고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할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수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있는지</a:t>
            </a:r>
            <a:r>
              <a:rPr lang="en-US" altLang="ko-KR" sz="2400" dirty="0">
                <a:solidFill>
                  <a:srgbClr val="FFFFFF"/>
                </a:solidFill>
                <a:ea typeface="Gothic A1 Bold"/>
                <a:cs typeface="Calibri"/>
              </a:rPr>
              <a:t> </a:t>
            </a: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점검한다</a:t>
            </a:r>
            <a:r>
              <a:rPr lang="en-US" sz="2400" dirty="0">
                <a:solidFill>
                  <a:srgbClr val="FFFFFF"/>
                </a:solidFill>
                <a:ea typeface="Gothic A1 Bold"/>
                <a:cs typeface="Calibri"/>
              </a:rPr>
              <a:t>.</a:t>
            </a:r>
            <a:endParaRPr lang="en-US" sz="2400" dirty="0">
              <a:cs typeface="Calibri"/>
            </a:endParaRPr>
          </a:p>
          <a:p>
            <a:pPr marL="1123950" lvl="2" indent="-342900">
              <a:lnSpc>
                <a:spcPts val="4202"/>
              </a:lnSpc>
              <a:buFont typeface="Wingdings"/>
              <a:buChar char="ü"/>
            </a:pP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앱 개발을 현재 웹 개발을 하는 것처럼 할 수 있는 상태에 도달하기</a:t>
            </a:r>
          </a:p>
          <a:p>
            <a:pPr marL="1123950" lvl="2" indent="-342900">
              <a:lnSpc>
                <a:spcPts val="4202"/>
              </a:lnSpc>
              <a:buFont typeface="Wingdings"/>
              <a:buChar char="ü"/>
            </a:pPr>
            <a:r>
              <a:rPr lang="ko-KR" altLang="en-US" sz="2400" dirty="0">
                <a:solidFill>
                  <a:srgbClr val="FFFFFF"/>
                </a:solidFill>
                <a:ea typeface="Gothic A1 Bold"/>
                <a:cs typeface="Calibri"/>
              </a:rPr>
              <a:t>다음 앱 개발 프로젝트를 할 때에는 어떤 기능을 위해 어떤 구조를 설계해야 할지 별도의 검색 없이도  인지하는 상태에 도달하기</a:t>
            </a:r>
          </a:p>
          <a:p>
            <a:pPr marL="1123950" lvl="2" indent="-342900">
              <a:lnSpc>
                <a:spcPts val="4202"/>
              </a:lnSpc>
              <a:buFont typeface="Wingdings"/>
              <a:buChar char="ü"/>
            </a:pPr>
            <a:endParaRPr lang="ko-KR" altLang="en-US" sz="2400" dirty="0">
              <a:solidFill>
                <a:srgbClr val="FFFFFF"/>
              </a:solidFill>
              <a:ea typeface="Gothic A1 Bold"/>
              <a:cs typeface="Calibri"/>
            </a:endParaRPr>
          </a:p>
          <a:p>
            <a:pPr marL="1123950" lvl="2" indent="-342900">
              <a:lnSpc>
                <a:spcPts val="4202"/>
              </a:lnSpc>
              <a:buFont typeface="Wingdings"/>
              <a:buChar char="ü"/>
            </a:pPr>
            <a:endParaRPr lang="en-US" sz="2400" dirty="0">
              <a:solidFill>
                <a:srgbClr val="FFFFFF"/>
              </a:solidFill>
              <a:ea typeface="Gothic A1 Bold"/>
              <a:cs typeface="Calibri"/>
            </a:endParaRPr>
          </a:p>
          <a:p>
            <a:pPr>
              <a:lnSpc>
                <a:spcPts val="4202"/>
              </a:lnSpc>
            </a:pPr>
            <a:endParaRPr lang="en-US" sz="2400" dirty="0">
              <a:solidFill>
                <a:srgbClr val="FFFFFF"/>
              </a:solidFill>
              <a:ea typeface="Gothic A1 Bold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3063916"/>
            <a:ext cx="4764577" cy="83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6"/>
              </a:lnSpc>
            </a:pPr>
            <a:r>
              <a:rPr lang="en-US" sz="5509" spc="330">
                <a:solidFill>
                  <a:srgbClr val="FFFFFF"/>
                </a:solidFill>
                <a:latin typeface="League Spartan"/>
              </a:rPr>
              <a:t>HOW?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738256">
            <a:off x="11093853" y="-1406465"/>
            <a:ext cx="5222621" cy="52422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008233"/>
            <a:ext cx="11653168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64E688"/>
                </a:solidFill>
                <a:ea typeface="Gothic A1 Bold"/>
              </a:rPr>
              <a:t>개인 목표 </a:t>
            </a:r>
            <a:r>
              <a:rPr lang="en-US" sz="7500">
                <a:solidFill>
                  <a:srgbClr val="FFFFFF"/>
                </a:solidFill>
                <a:latin typeface="Gothic A1 Bold"/>
              </a:rPr>
              <a:t>- 이진영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166415"/>
            <a:ext cx="11653168" cy="451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64E688"/>
                </a:solidFill>
                <a:latin typeface="Arita Dotum Medium"/>
              </a:rPr>
              <a:t>    1. MVC 패턴 제대로 이해하고, 적용하기 ​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Arita Dotum Medium Bold"/>
              </a:rPr>
              <a:t>       MVC 구조에 대한 이론적 이해와 코드 동작 방식 이해하기 </a:t>
            </a:r>
            <a:r>
              <a:rPr lang="en-US" sz="2499">
                <a:solidFill>
                  <a:srgbClr val="FFFFFF"/>
                </a:solidFill>
                <a:latin typeface="Arita Dotum Medium"/>
              </a:rPr>
              <a:t>​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Arita Dotum Medium Bold"/>
              </a:rPr>
              <a:t>       MVC 패턴 구조화 -&gt; 코드 구현 -&gt; 점검 과정 반복하며 프로젝트 구현 </a:t>
            </a:r>
            <a:r>
              <a:rPr lang="en-US" sz="2499">
                <a:solidFill>
                  <a:srgbClr val="FFFFFF"/>
                </a:solidFill>
                <a:latin typeface="Arita Dotum Medium"/>
              </a:rPr>
              <a:t>​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Arita Dotum Medium"/>
              </a:rPr>
              <a:t>​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Arita Dotum Medium"/>
              </a:rPr>
              <a:t>  </a:t>
            </a:r>
            <a:r>
              <a:rPr lang="en-US" sz="2499">
                <a:solidFill>
                  <a:srgbClr val="64E688"/>
                </a:solidFill>
                <a:latin typeface="Arita Dotum Medium"/>
              </a:rPr>
              <a:t>  2. </a:t>
            </a:r>
            <a:r>
              <a:rPr lang="en-US" sz="2499">
                <a:solidFill>
                  <a:srgbClr val="64E688"/>
                </a:solidFill>
                <a:ea typeface="Arita Dotum Medium"/>
              </a:rPr>
              <a:t>인증시스템 제대로 이해하고, 구현하기 ​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Arita Dotum Medium Bold"/>
              </a:rPr>
              <a:t>      인증 시스템에 대한 이론적 이해와 코드 동작 방식 이해하기 </a:t>
            </a:r>
            <a:r>
              <a:rPr lang="en-US" sz="2499">
                <a:solidFill>
                  <a:srgbClr val="FFFFFF"/>
                </a:solidFill>
                <a:latin typeface="Arita Dotum Medium"/>
              </a:rPr>
              <a:t>​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Arita Dotum Medium Bold"/>
              </a:rPr>
              <a:t>      =&gt; 이론 이해 후, 2~3개의 인증 시스템 프로젝트를 클론하며 동작 방식을 이해한다 </a:t>
            </a:r>
            <a:r>
              <a:rPr lang="en-US" sz="2499">
                <a:solidFill>
                  <a:srgbClr val="FFFFFF"/>
                </a:solidFill>
                <a:latin typeface="Arita Dotum Medium"/>
              </a:rPr>
              <a:t>​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Arita Dotum Medium Bold"/>
              </a:rPr>
              <a:t>      =&gt; 그 후, 스스로 인증 시스템을 구현하기 </a:t>
            </a:r>
          </a:p>
          <a:p>
            <a:pPr>
              <a:lnSpc>
                <a:spcPts val="3999"/>
              </a:lnSpc>
            </a:pPr>
            <a:endParaRPr lang="en-US" sz="2499">
              <a:solidFill>
                <a:srgbClr val="FFFFFF"/>
              </a:solidFill>
              <a:latin typeface="Arita Dotum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550716">
            <a:off x="15983983" y="5561797"/>
            <a:ext cx="3615482" cy="32900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287681"/>
            <a:ext cx="12084767" cy="1784547"/>
            <a:chOff x="0" y="0"/>
            <a:chExt cx="16113022" cy="237939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16113022" cy="1606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20"/>
                </a:lnSpc>
              </a:pPr>
              <a:r>
                <a:rPr lang="en-US" sz="7100">
                  <a:solidFill>
                    <a:srgbClr val="64E688"/>
                  </a:solidFill>
                  <a:ea typeface="Gothic A1 Bold Bold"/>
                </a:rPr>
                <a:t>당근마켓 기능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60272"/>
              <a:ext cx="1611302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Arita Dotum Medium"/>
                </a:rPr>
                <a:t>기능 작성 및 역할 분담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47529" y="4356569"/>
            <a:ext cx="4091316" cy="4901731"/>
            <a:chOff x="0" y="0"/>
            <a:chExt cx="5455088" cy="653564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455088" cy="6535641"/>
              <a:chOff x="0" y="0"/>
              <a:chExt cx="15925937" cy="190805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925936" cy="19080575"/>
              </a:xfrm>
              <a:custGeom>
                <a:avLst/>
                <a:gdLst/>
                <a:ahLst/>
                <a:cxnLst/>
                <a:rect l="l" t="t" r="r" b="b"/>
                <a:pathLst>
                  <a:path w="15925936" h="19080575">
                    <a:moveTo>
                      <a:pt x="15801476" y="59690"/>
                    </a:moveTo>
                    <a:cubicBezTo>
                      <a:pt x="15837036" y="59690"/>
                      <a:pt x="15866247" y="88900"/>
                      <a:pt x="15866247" y="124460"/>
                    </a:cubicBezTo>
                    <a:lnTo>
                      <a:pt x="15866247" y="18956114"/>
                    </a:lnTo>
                    <a:cubicBezTo>
                      <a:pt x="15866247" y="18991675"/>
                      <a:pt x="15837036" y="19020884"/>
                      <a:pt x="15801476" y="19020884"/>
                    </a:cubicBezTo>
                    <a:lnTo>
                      <a:pt x="124460" y="19020884"/>
                    </a:lnTo>
                    <a:cubicBezTo>
                      <a:pt x="88900" y="19020884"/>
                      <a:pt x="59690" y="18991675"/>
                      <a:pt x="59690" y="1895611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5801476" y="59690"/>
                    </a:lnTo>
                    <a:moveTo>
                      <a:pt x="15801476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8956114"/>
                    </a:lnTo>
                    <a:cubicBezTo>
                      <a:pt x="0" y="19024695"/>
                      <a:pt x="55880" y="19080575"/>
                      <a:pt x="124460" y="19080575"/>
                    </a:cubicBezTo>
                    <a:lnTo>
                      <a:pt x="15801477" y="19080575"/>
                    </a:lnTo>
                    <a:cubicBezTo>
                      <a:pt x="15870056" y="19080575"/>
                      <a:pt x="15925936" y="19024695"/>
                      <a:pt x="15925936" y="18956114"/>
                    </a:cubicBezTo>
                    <a:lnTo>
                      <a:pt x="15925936" y="124460"/>
                    </a:lnTo>
                    <a:cubicBezTo>
                      <a:pt x="15925936" y="55880"/>
                      <a:pt x="15870056" y="0"/>
                      <a:pt x="15801476" y="0"/>
                    </a:cubicBezTo>
                    <a:close/>
                  </a:path>
                </a:pathLst>
              </a:custGeom>
              <a:solidFill>
                <a:srgbClr val="64E688">
                  <a:alpha val="49804"/>
                </a:srgbClr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552511" y="1283906"/>
              <a:ext cx="432971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Arita Dotum Medium Bold"/>
                </a:rPr>
                <a:t>채팅 및 알림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65211" y="2216049"/>
              <a:ext cx="4329715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일반 채팅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음성 채팅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채팅 텍스트 내용 분석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키워드를 통한 알림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17695" y="371581"/>
              <a:ext cx="1925119" cy="7173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dirty="0" err="1">
                  <a:solidFill>
                    <a:srgbClr val="64E688"/>
                  </a:solidFill>
                  <a:ea typeface="Arita Dotum Medium Bold"/>
                </a:rPr>
                <a:t>김상수</a:t>
              </a:r>
              <a:endParaRPr lang="en-US" sz="3199" dirty="0">
                <a:solidFill>
                  <a:srgbClr val="64E688"/>
                </a:solidFill>
                <a:ea typeface="Arita Dotum Medium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880723" y="4356569"/>
            <a:ext cx="4091316" cy="4901731"/>
            <a:chOff x="0" y="0"/>
            <a:chExt cx="5455088" cy="653564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455088" cy="6535641"/>
              <a:chOff x="0" y="0"/>
              <a:chExt cx="15925937" cy="1908057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5925936" cy="19080575"/>
              </a:xfrm>
              <a:custGeom>
                <a:avLst/>
                <a:gdLst/>
                <a:ahLst/>
                <a:cxnLst/>
                <a:rect l="l" t="t" r="r" b="b"/>
                <a:pathLst>
                  <a:path w="15925936" h="19080575">
                    <a:moveTo>
                      <a:pt x="15801476" y="59690"/>
                    </a:moveTo>
                    <a:cubicBezTo>
                      <a:pt x="15837036" y="59690"/>
                      <a:pt x="15866247" y="88900"/>
                      <a:pt x="15866247" y="124460"/>
                    </a:cubicBezTo>
                    <a:lnTo>
                      <a:pt x="15866247" y="18956114"/>
                    </a:lnTo>
                    <a:cubicBezTo>
                      <a:pt x="15866247" y="18991675"/>
                      <a:pt x="15837036" y="19020884"/>
                      <a:pt x="15801476" y="19020884"/>
                    </a:cubicBezTo>
                    <a:lnTo>
                      <a:pt x="124460" y="19020884"/>
                    </a:lnTo>
                    <a:cubicBezTo>
                      <a:pt x="88900" y="19020884"/>
                      <a:pt x="59690" y="18991675"/>
                      <a:pt x="59690" y="1895611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5801476" y="59690"/>
                    </a:lnTo>
                    <a:moveTo>
                      <a:pt x="15801476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8956114"/>
                    </a:lnTo>
                    <a:cubicBezTo>
                      <a:pt x="0" y="19024695"/>
                      <a:pt x="55880" y="19080575"/>
                      <a:pt x="124460" y="19080575"/>
                    </a:cubicBezTo>
                    <a:lnTo>
                      <a:pt x="15801477" y="19080575"/>
                    </a:lnTo>
                    <a:cubicBezTo>
                      <a:pt x="15870056" y="19080575"/>
                      <a:pt x="15925936" y="19024695"/>
                      <a:pt x="15925936" y="18956114"/>
                    </a:cubicBezTo>
                    <a:lnTo>
                      <a:pt x="15925936" y="124460"/>
                    </a:lnTo>
                    <a:cubicBezTo>
                      <a:pt x="15925936" y="55880"/>
                      <a:pt x="15870056" y="0"/>
                      <a:pt x="15801476" y="0"/>
                    </a:cubicBezTo>
                    <a:close/>
                  </a:path>
                </a:pathLst>
              </a:custGeom>
              <a:solidFill>
                <a:srgbClr val="64E688">
                  <a:alpha val="49804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566573" y="1283906"/>
              <a:ext cx="432971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Arita Dotum Medium Bold"/>
                </a:rPr>
                <a:t>동네 범위 설정 및 인증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59164" y="2216049"/>
              <a:ext cx="4329715" cy="4138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Arita Dotum Medium"/>
                </a:rPr>
                <a:t>GPS 기능을 통한 사용 가능 영역 설정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게시글 노출 범위 변경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지역 변경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회원가입/로그인/로그아웃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프로필 조회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ea typeface="Arita Dotum Medium"/>
                </a:rPr>
                <a:t>나의거래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Arita Dotum Medium"/>
                </a:rPr>
                <a:t>      (판매/구매/관심)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17137" y="376468"/>
              <a:ext cx="1477169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dirty="0" err="1">
                  <a:solidFill>
                    <a:srgbClr val="64E688"/>
                  </a:solidFill>
                  <a:ea typeface="Arita Dotum Medium Bold"/>
                </a:rPr>
                <a:t>이진영</a:t>
              </a:r>
              <a:endParaRPr lang="en-US" sz="3199" dirty="0">
                <a:solidFill>
                  <a:srgbClr val="64E688"/>
                </a:solidFill>
                <a:ea typeface="Arita Dotum Medium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14939" y="4356569"/>
            <a:ext cx="4091316" cy="4901731"/>
            <a:chOff x="0" y="0"/>
            <a:chExt cx="15925937" cy="190805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925936" cy="19080575"/>
            </a:xfrm>
            <a:custGeom>
              <a:avLst/>
              <a:gdLst/>
              <a:ahLst/>
              <a:cxnLst/>
              <a:rect l="l" t="t" r="r" b="b"/>
              <a:pathLst>
                <a:path w="15925936" h="19080575">
                  <a:moveTo>
                    <a:pt x="15801476" y="59690"/>
                  </a:moveTo>
                  <a:cubicBezTo>
                    <a:pt x="15837036" y="59690"/>
                    <a:pt x="15866247" y="88900"/>
                    <a:pt x="15866247" y="124460"/>
                  </a:cubicBezTo>
                  <a:lnTo>
                    <a:pt x="15866247" y="18956114"/>
                  </a:lnTo>
                  <a:cubicBezTo>
                    <a:pt x="15866247" y="18991675"/>
                    <a:pt x="15837036" y="19020884"/>
                    <a:pt x="15801476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801476" y="59690"/>
                  </a:lnTo>
                  <a:moveTo>
                    <a:pt x="15801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5801477" y="19080575"/>
                  </a:lnTo>
                  <a:cubicBezTo>
                    <a:pt x="15870056" y="19080575"/>
                    <a:pt x="15925936" y="19024695"/>
                    <a:pt x="15925936" y="18956114"/>
                  </a:cubicBezTo>
                  <a:lnTo>
                    <a:pt x="15925936" y="124460"/>
                  </a:lnTo>
                  <a:cubicBezTo>
                    <a:pt x="15925936" y="55880"/>
                    <a:pt x="15870056" y="0"/>
                    <a:pt x="15801476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736954" y="5362361"/>
            <a:ext cx="3247286" cy="3411227"/>
            <a:chOff x="0" y="0"/>
            <a:chExt cx="4329715" cy="454830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432971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Arita Dotum Medium Bold"/>
                </a:rPr>
                <a:t>게시글 및 리뷰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30284"/>
              <a:ext cx="4329715" cy="361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물건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판매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게시글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작성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거래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상태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변경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끌어올림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업체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추천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게시글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공유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079"/>
                </a:lnSpc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매너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온도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및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감사인사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(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리뷰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)</a:t>
              </a:r>
            </a:p>
            <a:p>
              <a:pPr>
                <a:lnSpc>
                  <a:spcPts val="3079"/>
                </a:lnSpc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신고기능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12542" y="4635255"/>
            <a:ext cx="1101328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64E688"/>
                </a:solidFill>
                <a:ea typeface="Arita Dotum Medium"/>
              </a:rPr>
              <a:t>신승용</a:t>
            </a:r>
            <a:endParaRPr lang="en-US" sz="3199" dirty="0">
              <a:solidFill>
                <a:srgbClr val="64E688"/>
              </a:solidFill>
              <a:ea typeface="Arita Dotum Medium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3749155" y="4356569"/>
            <a:ext cx="4091316" cy="4901731"/>
            <a:chOff x="0" y="0"/>
            <a:chExt cx="15925937" cy="1908057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925936" cy="19080575"/>
            </a:xfrm>
            <a:custGeom>
              <a:avLst/>
              <a:gdLst/>
              <a:ahLst/>
              <a:cxnLst/>
              <a:rect l="l" t="t" r="r" b="b"/>
              <a:pathLst>
                <a:path w="15925936" h="19080575">
                  <a:moveTo>
                    <a:pt x="15801476" y="59690"/>
                  </a:moveTo>
                  <a:cubicBezTo>
                    <a:pt x="15837036" y="59690"/>
                    <a:pt x="15866247" y="88900"/>
                    <a:pt x="15866247" y="124460"/>
                  </a:cubicBezTo>
                  <a:lnTo>
                    <a:pt x="15866247" y="18956114"/>
                  </a:lnTo>
                  <a:cubicBezTo>
                    <a:pt x="15866247" y="18991675"/>
                    <a:pt x="15837036" y="19020884"/>
                    <a:pt x="15801476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801476" y="59690"/>
                  </a:lnTo>
                  <a:moveTo>
                    <a:pt x="15801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5801477" y="19080575"/>
                  </a:lnTo>
                  <a:cubicBezTo>
                    <a:pt x="15870056" y="19080575"/>
                    <a:pt x="15925936" y="19024695"/>
                    <a:pt x="15925936" y="18956114"/>
                  </a:cubicBezTo>
                  <a:lnTo>
                    <a:pt x="15925936" y="124460"/>
                  </a:lnTo>
                  <a:cubicBezTo>
                    <a:pt x="15925936" y="55880"/>
                    <a:pt x="15870056" y="0"/>
                    <a:pt x="15801476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4171170" y="5319499"/>
            <a:ext cx="3247286" cy="3496329"/>
            <a:chOff x="0" y="-57150"/>
            <a:chExt cx="4329715" cy="466177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57150"/>
              <a:ext cx="432971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dirty="0" err="1">
                  <a:solidFill>
                    <a:srgbClr val="FFFFFF"/>
                  </a:solidFill>
                  <a:ea typeface="Arita Dotum Medium Bold"/>
                </a:rPr>
                <a:t>검색</a:t>
              </a:r>
              <a:r>
                <a:rPr lang="en-US" sz="2600" dirty="0">
                  <a:solidFill>
                    <a:srgbClr val="FFFFFF"/>
                  </a:solidFill>
                  <a:ea typeface="Arita Dotum Medium Bold"/>
                </a:rPr>
                <a:t> 및 </a:t>
              </a:r>
              <a:r>
                <a:rPr lang="en-US" sz="2600" dirty="0" err="1">
                  <a:solidFill>
                    <a:srgbClr val="FFFFFF"/>
                  </a:solidFill>
                  <a:ea typeface="Arita Dotum Medium Bold"/>
                </a:rPr>
                <a:t>추천</a:t>
              </a:r>
              <a:endParaRPr lang="en-US" sz="2600" dirty="0">
                <a:solidFill>
                  <a:srgbClr val="FFFFFF"/>
                </a:solidFill>
                <a:ea typeface="Arita Dotum Medium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30284"/>
              <a:ext cx="4329715" cy="3674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카테고리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설정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기능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필터링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가격순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, ?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좋아요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순</a:t>
              </a:r>
            </a:p>
            <a:p>
              <a:pPr>
                <a:lnSpc>
                  <a:spcPts val="3079"/>
                </a:lnSpc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검색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ko-KR" altLang="en-US" sz="2199" dirty="0">
                  <a:solidFill>
                    <a:srgbClr val="FFFFFF"/>
                  </a:solidFill>
                  <a:ea typeface="Arita Dotum Medium"/>
                </a:rPr>
                <a:t>기능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최근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검색어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인기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검색어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079"/>
                </a:lnSpc>
              </a:pP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추천</a:t>
              </a:r>
              <a:r>
                <a:rPr lang="en-US" sz="21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199" dirty="0" err="1">
                  <a:solidFill>
                    <a:srgbClr val="FFFFFF"/>
                  </a:solidFill>
                  <a:ea typeface="Arita Dotum Medium"/>
                </a:rPr>
                <a:t>기능</a:t>
              </a: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084106" y="4635255"/>
            <a:ext cx="1289691" cy="547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64E688"/>
                </a:solidFill>
                <a:ea typeface="Arita Dotum Medium Bold"/>
              </a:rPr>
              <a:t>정진우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1209</Words>
  <Application>Microsoft Macintosh PowerPoint</Application>
  <PresentationFormat>Custom</PresentationFormat>
  <Paragraphs>206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Wingdings</vt:lpstr>
      <vt:lpstr>Arita Dotum Medium Bold</vt:lpstr>
      <vt:lpstr>Arial</vt:lpstr>
      <vt:lpstr>League Spartan</vt:lpstr>
      <vt:lpstr>Arial,Sans-Serif</vt:lpstr>
      <vt:lpstr>Arita Dotum Medium</vt:lpstr>
      <vt:lpstr>Gothic A1 Bold Bold</vt:lpstr>
      <vt:lpstr>Gothic A1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네온 초록색 3D 요소 비즈니스와 직장에서의 기술 기술 프레젠테이션</dc:title>
  <cp:lastModifiedBy>정진우</cp:lastModifiedBy>
  <cp:revision>142</cp:revision>
  <dcterms:created xsi:type="dcterms:W3CDTF">2006-08-16T00:00:00Z</dcterms:created>
  <dcterms:modified xsi:type="dcterms:W3CDTF">2023-01-04T06:21:35Z</dcterms:modified>
  <dc:identifier>DAFWkvhTxyg</dc:identifier>
</cp:coreProperties>
</file>